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59"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60" r:id="rId34"/>
    <p:sldId id="291" r:id="rId35"/>
    <p:sldId id="292" r:id="rId36"/>
    <p:sldId id="293" r:id="rId37"/>
    <p:sldId id="294" r:id="rId38"/>
    <p:sldId id="295" r:id="rId39"/>
    <p:sldId id="296" r:id="rId40"/>
    <p:sldId id="297" r:id="rId41"/>
    <p:sldId id="298" r:id="rId42"/>
    <p:sldId id="299" r:id="rId43"/>
    <p:sldId id="300" r:id="rId44"/>
    <p:sldId id="321" r:id="rId45"/>
    <p:sldId id="301" r:id="rId46"/>
    <p:sldId id="322" r:id="rId47"/>
    <p:sldId id="26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262" r:id="rId62"/>
    <p:sldId id="315" r:id="rId63"/>
    <p:sldId id="316" r:id="rId64"/>
    <p:sldId id="317" r:id="rId65"/>
    <p:sldId id="318" r:id="rId66"/>
    <p:sldId id="319" r:id="rId67"/>
    <p:sldId id="320" r:id="rId68"/>
  </p:sldIdLst>
  <p:sldSz cx="9144000" cy="6858000" type="screen4x3"/>
  <p:notesSz cx="6858000" cy="9144000"/>
  <p:defaultTextStyle>
    <a:defPPr>
      <a:defRPr lang="it-IT"/>
    </a:defPPr>
    <a:lvl1pPr algn="ctr" rtl="0" fontAlgn="base">
      <a:lnSpc>
        <a:spcPct val="75000"/>
      </a:lnSpc>
      <a:spcBef>
        <a:spcPct val="20000"/>
      </a:spcBef>
      <a:spcAft>
        <a:spcPct val="40000"/>
      </a:spcAft>
      <a:buClr>
        <a:schemeClr val="bg2"/>
      </a:buClr>
      <a:buSzPct val="75000"/>
      <a:buFont typeface="Wingdings" panose="05000000000000000000" pitchFamily="2" charset="2"/>
      <a:defRPr sz="2000" i="1" kern="1200">
        <a:solidFill>
          <a:schemeClr val="tx1"/>
        </a:solidFill>
        <a:latin typeface="Verdana" panose="020B0604030504040204" pitchFamily="34" charset="0"/>
        <a:ea typeface="+mn-ea"/>
        <a:cs typeface="+mn-cs"/>
      </a:defRPr>
    </a:lvl1pPr>
    <a:lvl2pPr marL="457200" algn="ctr" rtl="0" fontAlgn="base">
      <a:lnSpc>
        <a:spcPct val="75000"/>
      </a:lnSpc>
      <a:spcBef>
        <a:spcPct val="20000"/>
      </a:spcBef>
      <a:spcAft>
        <a:spcPct val="40000"/>
      </a:spcAft>
      <a:buClr>
        <a:schemeClr val="bg2"/>
      </a:buClr>
      <a:buSzPct val="75000"/>
      <a:buFont typeface="Wingdings" panose="05000000000000000000" pitchFamily="2" charset="2"/>
      <a:defRPr sz="2000" i="1" kern="1200">
        <a:solidFill>
          <a:schemeClr val="tx1"/>
        </a:solidFill>
        <a:latin typeface="Verdana" panose="020B0604030504040204" pitchFamily="34" charset="0"/>
        <a:ea typeface="+mn-ea"/>
        <a:cs typeface="+mn-cs"/>
      </a:defRPr>
    </a:lvl2pPr>
    <a:lvl3pPr marL="914400" algn="ctr" rtl="0" fontAlgn="base">
      <a:lnSpc>
        <a:spcPct val="75000"/>
      </a:lnSpc>
      <a:spcBef>
        <a:spcPct val="20000"/>
      </a:spcBef>
      <a:spcAft>
        <a:spcPct val="40000"/>
      </a:spcAft>
      <a:buClr>
        <a:schemeClr val="bg2"/>
      </a:buClr>
      <a:buSzPct val="75000"/>
      <a:buFont typeface="Wingdings" panose="05000000000000000000" pitchFamily="2" charset="2"/>
      <a:defRPr sz="2000" i="1" kern="1200">
        <a:solidFill>
          <a:schemeClr val="tx1"/>
        </a:solidFill>
        <a:latin typeface="Verdana" panose="020B0604030504040204" pitchFamily="34" charset="0"/>
        <a:ea typeface="+mn-ea"/>
        <a:cs typeface="+mn-cs"/>
      </a:defRPr>
    </a:lvl3pPr>
    <a:lvl4pPr marL="1371600" algn="ctr" rtl="0" fontAlgn="base">
      <a:lnSpc>
        <a:spcPct val="75000"/>
      </a:lnSpc>
      <a:spcBef>
        <a:spcPct val="20000"/>
      </a:spcBef>
      <a:spcAft>
        <a:spcPct val="40000"/>
      </a:spcAft>
      <a:buClr>
        <a:schemeClr val="bg2"/>
      </a:buClr>
      <a:buSzPct val="75000"/>
      <a:buFont typeface="Wingdings" panose="05000000000000000000" pitchFamily="2" charset="2"/>
      <a:defRPr sz="2000" i="1" kern="1200">
        <a:solidFill>
          <a:schemeClr val="tx1"/>
        </a:solidFill>
        <a:latin typeface="Verdana" panose="020B0604030504040204" pitchFamily="34" charset="0"/>
        <a:ea typeface="+mn-ea"/>
        <a:cs typeface="+mn-cs"/>
      </a:defRPr>
    </a:lvl4pPr>
    <a:lvl5pPr marL="1828800" algn="ctr" rtl="0" fontAlgn="base">
      <a:lnSpc>
        <a:spcPct val="75000"/>
      </a:lnSpc>
      <a:spcBef>
        <a:spcPct val="20000"/>
      </a:spcBef>
      <a:spcAft>
        <a:spcPct val="40000"/>
      </a:spcAft>
      <a:buClr>
        <a:schemeClr val="bg2"/>
      </a:buClr>
      <a:buSzPct val="75000"/>
      <a:buFont typeface="Wingdings" panose="05000000000000000000" pitchFamily="2" charset="2"/>
      <a:defRPr sz="2000" i="1" kern="1200">
        <a:solidFill>
          <a:schemeClr val="tx1"/>
        </a:solidFill>
        <a:latin typeface="Verdana" panose="020B0604030504040204" pitchFamily="34" charset="0"/>
        <a:ea typeface="+mn-ea"/>
        <a:cs typeface="+mn-cs"/>
      </a:defRPr>
    </a:lvl5pPr>
    <a:lvl6pPr marL="2286000" algn="l" defTabSz="914400" rtl="0" eaLnBrk="1" latinLnBrk="0" hangingPunct="1">
      <a:defRPr sz="2000" i="1" kern="1200">
        <a:solidFill>
          <a:schemeClr val="tx1"/>
        </a:solidFill>
        <a:latin typeface="Verdana" panose="020B0604030504040204" pitchFamily="34" charset="0"/>
        <a:ea typeface="+mn-ea"/>
        <a:cs typeface="+mn-cs"/>
      </a:defRPr>
    </a:lvl6pPr>
    <a:lvl7pPr marL="2743200" algn="l" defTabSz="914400" rtl="0" eaLnBrk="1" latinLnBrk="0" hangingPunct="1">
      <a:defRPr sz="2000" i="1" kern="1200">
        <a:solidFill>
          <a:schemeClr val="tx1"/>
        </a:solidFill>
        <a:latin typeface="Verdana" panose="020B0604030504040204" pitchFamily="34" charset="0"/>
        <a:ea typeface="+mn-ea"/>
        <a:cs typeface="+mn-cs"/>
      </a:defRPr>
    </a:lvl7pPr>
    <a:lvl8pPr marL="3200400" algn="l" defTabSz="914400" rtl="0" eaLnBrk="1" latinLnBrk="0" hangingPunct="1">
      <a:defRPr sz="2000" i="1" kern="1200">
        <a:solidFill>
          <a:schemeClr val="tx1"/>
        </a:solidFill>
        <a:latin typeface="Verdana" panose="020B0604030504040204" pitchFamily="34" charset="0"/>
        <a:ea typeface="+mn-ea"/>
        <a:cs typeface="+mn-cs"/>
      </a:defRPr>
    </a:lvl8pPr>
    <a:lvl9pPr marL="3657600" algn="l" defTabSz="914400" rtl="0" eaLnBrk="1" latinLnBrk="0" hangingPunct="1">
      <a:defRPr sz="2000" i="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6600CC"/>
    <a:srgbClr val="D60093"/>
    <a:srgbClr val="FF00FF"/>
    <a:srgbClr val="CC00FF"/>
    <a:srgbClr val="FF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6" autoAdjust="0"/>
  </p:normalViewPr>
  <p:slideViewPr>
    <p:cSldViewPr>
      <p:cViewPr varScale="1">
        <p:scale>
          <a:sx n="67" d="100"/>
          <a:sy n="67" d="100"/>
        </p:scale>
        <p:origin x="7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4DC3A913-7DBE-4E01-A517-FADE09BD096B}"/>
              </a:ext>
            </a:extLst>
          </p:cNvPr>
          <p:cNvGrpSpPr>
            <a:grpSpLocks/>
          </p:cNvGrpSpPr>
          <p:nvPr/>
        </p:nvGrpSpPr>
        <p:grpSpPr bwMode="auto">
          <a:xfrm>
            <a:off x="0" y="0"/>
            <a:ext cx="9144000" cy="6858000"/>
            <a:chOff x="0" y="0"/>
            <a:chExt cx="5760" cy="4320"/>
          </a:xfrm>
        </p:grpSpPr>
        <p:sp>
          <p:nvSpPr>
            <p:cNvPr id="15363" name="Rectangle 3">
              <a:extLst>
                <a:ext uri="{FF2B5EF4-FFF2-40B4-BE49-F238E27FC236}">
                  <a16:creationId xmlns:a16="http://schemas.microsoft.com/office/drawing/2014/main" id="{2AC01BB0-C91C-4331-8183-1E2EF5832D8B}"/>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64" name="Rectangle 4">
              <a:extLst>
                <a:ext uri="{FF2B5EF4-FFF2-40B4-BE49-F238E27FC236}">
                  <a16:creationId xmlns:a16="http://schemas.microsoft.com/office/drawing/2014/main" id="{13E3C6DC-1E26-4EEC-B5AE-FEF6AC862177}"/>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grpSp>
          <p:nvGrpSpPr>
            <p:cNvPr id="15365" name="Group 5">
              <a:extLst>
                <a:ext uri="{FF2B5EF4-FFF2-40B4-BE49-F238E27FC236}">
                  <a16:creationId xmlns:a16="http://schemas.microsoft.com/office/drawing/2014/main" id="{786454E8-51B1-42C6-8923-072E458640B2}"/>
                </a:ext>
              </a:extLst>
            </p:cNvPr>
            <p:cNvGrpSpPr>
              <a:grpSpLocks/>
            </p:cNvGrpSpPr>
            <p:nvPr/>
          </p:nvGrpSpPr>
          <p:grpSpPr bwMode="auto">
            <a:xfrm>
              <a:off x="0" y="672"/>
              <a:ext cx="1806" cy="1989"/>
              <a:chOff x="0" y="672"/>
              <a:chExt cx="1806" cy="1989"/>
            </a:xfrm>
          </p:grpSpPr>
          <p:sp>
            <p:nvSpPr>
              <p:cNvPr id="15366" name="Rectangle 6">
                <a:extLst>
                  <a:ext uri="{FF2B5EF4-FFF2-40B4-BE49-F238E27FC236}">
                    <a16:creationId xmlns:a16="http://schemas.microsoft.com/office/drawing/2014/main" id="{45DB5280-DF69-428B-913C-B5323B89ADAE}"/>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67" name="Rectangle 7">
                <a:extLst>
                  <a:ext uri="{FF2B5EF4-FFF2-40B4-BE49-F238E27FC236}">
                    <a16:creationId xmlns:a16="http://schemas.microsoft.com/office/drawing/2014/main" id="{6A3BF894-F264-4E03-9E36-147E435130CE}"/>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68" name="Rectangle 8">
                <a:extLst>
                  <a:ext uri="{FF2B5EF4-FFF2-40B4-BE49-F238E27FC236}">
                    <a16:creationId xmlns:a16="http://schemas.microsoft.com/office/drawing/2014/main" id="{4DE21483-CFE4-414E-8B68-2FDF450A1A8A}"/>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69" name="Rectangle 9">
                <a:extLst>
                  <a:ext uri="{FF2B5EF4-FFF2-40B4-BE49-F238E27FC236}">
                    <a16:creationId xmlns:a16="http://schemas.microsoft.com/office/drawing/2014/main" id="{1E4319ED-2AC2-455C-B9C0-7CF63F4E2167}"/>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0" name="Rectangle 10">
                <a:extLst>
                  <a:ext uri="{FF2B5EF4-FFF2-40B4-BE49-F238E27FC236}">
                    <a16:creationId xmlns:a16="http://schemas.microsoft.com/office/drawing/2014/main" id="{AFD26999-DEFE-4981-BBEB-B2B04F7C05CC}"/>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1" name="Rectangle 11">
                <a:extLst>
                  <a:ext uri="{FF2B5EF4-FFF2-40B4-BE49-F238E27FC236}">
                    <a16:creationId xmlns:a16="http://schemas.microsoft.com/office/drawing/2014/main" id="{DB231403-E14F-48F5-B226-5F6906A53B4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2" name="Rectangle 12">
                <a:extLst>
                  <a:ext uri="{FF2B5EF4-FFF2-40B4-BE49-F238E27FC236}">
                    <a16:creationId xmlns:a16="http://schemas.microsoft.com/office/drawing/2014/main" id="{A863AA56-F76F-43DF-958D-4874F876A6C8}"/>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3" name="Rectangle 13">
                <a:extLst>
                  <a:ext uri="{FF2B5EF4-FFF2-40B4-BE49-F238E27FC236}">
                    <a16:creationId xmlns:a16="http://schemas.microsoft.com/office/drawing/2014/main" id="{F94E784C-7252-4EB9-807C-F81F69AA7447}"/>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4" name="Rectangle 14">
                <a:extLst>
                  <a:ext uri="{FF2B5EF4-FFF2-40B4-BE49-F238E27FC236}">
                    <a16:creationId xmlns:a16="http://schemas.microsoft.com/office/drawing/2014/main" id="{D7326C80-D891-42D9-8E98-5E41A9E680FD}"/>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5375" name="Rectangle 15">
                <a:extLst>
                  <a:ext uri="{FF2B5EF4-FFF2-40B4-BE49-F238E27FC236}">
                    <a16:creationId xmlns:a16="http://schemas.microsoft.com/office/drawing/2014/main" id="{1DF34E40-35D0-49B2-AAAD-9C6D9E0758C0}"/>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grpSp>
      </p:grpSp>
      <p:sp>
        <p:nvSpPr>
          <p:cNvPr id="15376" name="Rectangle 16">
            <a:extLst>
              <a:ext uri="{FF2B5EF4-FFF2-40B4-BE49-F238E27FC236}">
                <a16:creationId xmlns:a16="http://schemas.microsoft.com/office/drawing/2014/main" id="{A681213B-5023-4607-A090-59546523AA6C}"/>
              </a:ext>
            </a:extLst>
          </p:cNvPr>
          <p:cNvSpPr>
            <a:spLocks noGrp="1" noChangeArrowheads="1"/>
          </p:cNvSpPr>
          <p:nvPr>
            <p:ph type="dt" sz="half" idx="2"/>
          </p:nvPr>
        </p:nvSpPr>
        <p:spPr>
          <a:xfrm>
            <a:off x="457200" y="6248400"/>
            <a:ext cx="2133600" cy="457200"/>
          </a:xfrm>
        </p:spPr>
        <p:txBody>
          <a:bodyPr/>
          <a:lstStyle>
            <a:lvl1pPr>
              <a:defRPr/>
            </a:lvl1pPr>
          </a:lstStyle>
          <a:p>
            <a:endParaRPr lang="it-IT" altLang="it-IT"/>
          </a:p>
        </p:txBody>
      </p:sp>
      <p:sp>
        <p:nvSpPr>
          <p:cNvPr id="15377" name="Rectangle 17">
            <a:extLst>
              <a:ext uri="{FF2B5EF4-FFF2-40B4-BE49-F238E27FC236}">
                <a16:creationId xmlns:a16="http://schemas.microsoft.com/office/drawing/2014/main" id="{8BFC4DBF-6FF4-46F2-8727-8DE5F11D93CC}"/>
              </a:ext>
            </a:extLst>
          </p:cNvPr>
          <p:cNvSpPr>
            <a:spLocks noGrp="1" noChangeArrowheads="1"/>
          </p:cNvSpPr>
          <p:nvPr>
            <p:ph type="ftr" sz="quarter" idx="3"/>
          </p:nvPr>
        </p:nvSpPr>
        <p:spPr/>
        <p:txBody>
          <a:bodyPr/>
          <a:lstStyle>
            <a:lvl1pPr>
              <a:defRPr/>
            </a:lvl1pPr>
          </a:lstStyle>
          <a:p>
            <a:endParaRPr lang="it-IT" altLang="it-IT"/>
          </a:p>
        </p:txBody>
      </p:sp>
      <p:sp>
        <p:nvSpPr>
          <p:cNvPr id="15378" name="Rectangle 18">
            <a:extLst>
              <a:ext uri="{FF2B5EF4-FFF2-40B4-BE49-F238E27FC236}">
                <a16:creationId xmlns:a16="http://schemas.microsoft.com/office/drawing/2014/main" id="{D5297723-6844-4743-AB83-3D8094DE9CFF}"/>
              </a:ext>
            </a:extLst>
          </p:cNvPr>
          <p:cNvSpPr>
            <a:spLocks noGrp="1" noChangeArrowheads="1"/>
          </p:cNvSpPr>
          <p:nvPr>
            <p:ph type="sldNum" sz="quarter" idx="4"/>
          </p:nvPr>
        </p:nvSpPr>
        <p:spPr/>
        <p:txBody>
          <a:bodyPr/>
          <a:lstStyle>
            <a:lvl1pPr>
              <a:defRPr/>
            </a:lvl1pPr>
          </a:lstStyle>
          <a:p>
            <a:fld id="{CE8FD90C-AEF8-4D6B-B864-8CE706A94A0A}" type="slidenum">
              <a:rPr lang="it-IT" altLang="it-IT"/>
              <a:pPr/>
              <a:t>‹N›</a:t>
            </a:fld>
            <a:endParaRPr lang="it-IT" altLang="it-IT"/>
          </a:p>
        </p:txBody>
      </p:sp>
      <p:sp>
        <p:nvSpPr>
          <p:cNvPr id="15379" name="Rectangle 19">
            <a:extLst>
              <a:ext uri="{FF2B5EF4-FFF2-40B4-BE49-F238E27FC236}">
                <a16:creationId xmlns:a16="http://schemas.microsoft.com/office/drawing/2014/main" id="{29064589-C4A4-4353-A953-4B0B2A016910}"/>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it-IT" altLang="it-IT" noProof="0"/>
              <a:t>Fare clic per modificare lo stile del titolo</a:t>
            </a:r>
          </a:p>
        </p:txBody>
      </p:sp>
      <p:sp>
        <p:nvSpPr>
          <p:cNvPr id="15380" name="Rectangle 20">
            <a:extLst>
              <a:ext uri="{FF2B5EF4-FFF2-40B4-BE49-F238E27FC236}">
                <a16:creationId xmlns:a16="http://schemas.microsoft.com/office/drawing/2014/main" id="{7E7EC1C2-7EA0-4F76-AD0E-7EED2C02CC1A}"/>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it-IT" altLang="it-IT" noProof="0"/>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FDD84-94EA-4564-8DE2-7BBF4A4DAE8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B0F4AE-F469-4D75-B41D-98F72C02A71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20FD3B95-923D-4DC8-BE3F-AC1C49C7BCE1}"/>
              </a:ext>
            </a:extLst>
          </p:cNvPr>
          <p:cNvSpPr>
            <a:spLocks noGrp="1"/>
          </p:cNvSpPr>
          <p:nvPr>
            <p:ph type="ftr" sz="quarter"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8E986AF8-E6AE-42F7-A692-7B17D6E0645D}"/>
              </a:ext>
            </a:extLst>
          </p:cNvPr>
          <p:cNvSpPr>
            <a:spLocks noGrp="1"/>
          </p:cNvSpPr>
          <p:nvPr>
            <p:ph type="sldNum" sz="quarter" idx="11"/>
          </p:nvPr>
        </p:nvSpPr>
        <p:spPr/>
        <p:txBody>
          <a:bodyPr/>
          <a:lstStyle>
            <a:lvl1pPr>
              <a:defRPr/>
            </a:lvl1pPr>
          </a:lstStyle>
          <a:p>
            <a:fld id="{A302383E-276D-459F-AFDE-86ADD408BBED}" type="slidenum">
              <a:rPr lang="it-IT" altLang="it-IT"/>
              <a:pPr/>
              <a:t>‹N›</a:t>
            </a:fld>
            <a:endParaRPr lang="it-IT" altLang="it-IT"/>
          </a:p>
        </p:txBody>
      </p:sp>
      <p:sp>
        <p:nvSpPr>
          <p:cNvPr id="6" name="Segnaposto data 5">
            <a:extLst>
              <a:ext uri="{FF2B5EF4-FFF2-40B4-BE49-F238E27FC236}">
                <a16:creationId xmlns:a16="http://schemas.microsoft.com/office/drawing/2014/main" id="{C74E79EF-DAF2-40F7-8A28-BB476077CBEC}"/>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352086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23A14AA-019E-4656-9C63-18F256A95798}"/>
              </a:ext>
            </a:extLst>
          </p:cNvPr>
          <p:cNvSpPr>
            <a:spLocks noGrp="1"/>
          </p:cNvSpPr>
          <p:nvPr>
            <p:ph type="title" orient="vert"/>
          </p:nvPr>
        </p:nvSpPr>
        <p:spPr>
          <a:xfrm>
            <a:off x="6629400" y="457200"/>
            <a:ext cx="2057400" cy="54102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07960C9-BD6C-4100-A829-380B3ABF2292}"/>
              </a:ext>
            </a:extLst>
          </p:cNvPr>
          <p:cNvSpPr>
            <a:spLocks noGrp="1"/>
          </p:cNvSpPr>
          <p:nvPr>
            <p:ph type="body" orient="vert" idx="1"/>
          </p:nvPr>
        </p:nvSpPr>
        <p:spPr>
          <a:xfrm>
            <a:off x="457200" y="457200"/>
            <a:ext cx="60198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3F7A1AEC-D8BC-4A8B-9412-F47D1838A4AE}"/>
              </a:ext>
            </a:extLst>
          </p:cNvPr>
          <p:cNvSpPr>
            <a:spLocks noGrp="1"/>
          </p:cNvSpPr>
          <p:nvPr>
            <p:ph type="ftr" sz="quarter"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95E68C44-D34E-423F-ABBF-CA16DEB073F2}"/>
              </a:ext>
            </a:extLst>
          </p:cNvPr>
          <p:cNvSpPr>
            <a:spLocks noGrp="1"/>
          </p:cNvSpPr>
          <p:nvPr>
            <p:ph type="sldNum" sz="quarter" idx="11"/>
          </p:nvPr>
        </p:nvSpPr>
        <p:spPr/>
        <p:txBody>
          <a:bodyPr/>
          <a:lstStyle>
            <a:lvl1pPr>
              <a:defRPr/>
            </a:lvl1pPr>
          </a:lstStyle>
          <a:p>
            <a:fld id="{8B41F1F3-D201-4EE3-B336-6F3640EE466C}" type="slidenum">
              <a:rPr lang="it-IT" altLang="it-IT"/>
              <a:pPr/>
              <a:t>‹N›</a:t>
            </a:fld>
            <a:endParaRPr lang="it-IT" altLang="it-IT"/>
          </a:p>
        </p:txBody>
      </p:sp>
      <p:sp>
        <p:nvSpPr>
          <p:cNvPr id="6" name="Segnaposto data 5">
            <a:extLst>
              <a:ext uri="{FF2B5EF4-FFF2-40B4-BE49-F238E27FC236}">
                <a16:creationId xmlns:a16="http://schemas.microsoft.com/office/drawing/2014/main" id="{A209E868-A51D-4258-94CE-770E82A55D50}"/>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265163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olo e 2 contenuti sopra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6B76F-47EC-4889-9B79-7147AD0BFD0E}"/>
              </a:ext>
            </a:extLst>
          </p:cNvPr>
          <p:cNvSpPr>
            <a:spLocks noGrp="1"/>
          </p:cNvSpPr>
          <p:nvPr>
            <p:ph type="title"/>
          </p:nvPr>
        </p:nvSpPr>
        <p:spPr>
          <a:xfrm>
            <a:off x="457200" y="457200"/>
            <a:ext cx="8229600" cy="13716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3EB94F-2F89-4172-BBCA-25B08BC0CF3D}"/>
              </a:ext>
            </a:extLst>
          </p:cNvPr>
          <p:cNvSpPr>
            <a:spLocks noGrp="1"/>
          </p:cNvSpPr>
          <p:nvPr>
            <p:ph sz="quarter" idx="1"/>
          </p:nvPr>
        </p:nvSpPr>
        <p:spPr>
          <a:xfrm>
            <a:off x="457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E4F1BCA-1669-4C99-AC4A-FBCB135CF441}"/>
              </a:ext>
            </a:extLst>
          </p:cNvPr>
          <p:cNvSpPr>
            <a:spLocks noGrp="1"/>
          </p:cNvSpPr>
          <p:nvPr>
            <p:ph sz="quarter" idx="2"/>
          </p:nvPr>
        </p:nvSpPr>
        <p:spPr>
          <a:xfrm>
            <a:off x="4648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AFD61D1-7251-4671-9EB0-A15C3C337075}"/>
              </a:ext>
            </a:extLst>
          </p:cNvPr>
          <p:cNvSpPr>
            <a:spLocks noGrp="1"/>
          </p:cNvSpPr>
          <p:nvPr>
            <p:ph type="body" sz="half" idx="3"/>
          </p:nvPr>
        </p:nvSpPr>
        <p:spPr>
          <a:xfrm>
            <a:off x="457200" y="4000500"/>
            <a:ext cx="8229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5AD21B83-3DA9-49FC-B1F4-B1F22105A324}"/>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97050BA9-B132-45AC-9C80-D5FCA6666593}"/>
              </a:ext>
            </a:extLst>
          </p:cNvPr>
          <p:cNvSpPr>
            <a:spLocks noGrp="1"/>
          </p:cNvSpPr>
          <p:nvPr>
            <p:ph type="sldNum" sz="quarter" idx="11"/>
          </p:nvPr>
        </p:nvSpPr>
        <p:spPr>
          <a:xfrm>
            <a:off x="6553200" y="6248400"/>
            <a:ext cx="2133600" cy="457200"/>
          </a:xfrm>
        </p:spPr>
        <p:txBody>
          <a:bodyPr/>
          <a:lstStyle>
            <a:lvl1pPr>
              <a:defRPr/>
            </a:lvl1pPr>
          </a:lstStyle>
          <a:p>
            <a:fld id="{9D56881D-B747-4774-A358-CD9F8F25E343}" type="slidenum">
              <a:rPr lang="it-IT" altLang="it-IT"/>
              <a:pPr/>
              <a:t>‹N›</a:t>
            </a:fld>
            <a:endParaRPr lang="it-IT" altLang="it-IT"/>
          </a:p>
        </p:txBody>
      </p:sp>
      <p:sp>
        <p:nvSpPr>
          <p:cNvPr id="8" name="Segnaposto data 7">
            <a:extLst>
              <a:ext uri="{FF2B5EF4-FFF2-40B4-BE49-F238E27FC236}">
                <a16:creationId xmlns:a16="http://schemas.microsoft.com/office/drawing/2014/main" id="{8104A566-2AB0-45BD-A982-1FEE0A497B0A}"/>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425551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F27989-0EE5-4B77-AAA6-745EF28B37F0}"/>
              </a:ext>
            </a:extLst>
          </p:cNvPr>
          <p:cNvSpPr>
            <a:spLocks noGrp="1"/>
          </p:cNvSpPr>
          <p:nvPr>
            <p:ph type="title" sz="quarter"/>
          </p:nvPr>
        </p:nvSpPr>
        <p:spPr>
          <a:xfrm>
            <a:off x="457200" y="457200"/>
            <a:ext cx="8229600" cy="13716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C479B3-D3D5-4849-9418-32D422AF6C31}"/>
              </a:ext>
            </a:extLst>
          </p:cNvPr>
          <p:cNvSpPr>
            <a:spLocks noGrp="1"/>
          </p:cNvSpPr>
          <p:nvPr>
            <p:ph sz="quarter" idx="1"/>
          </p:nvPr>
        </p:nvSpPr>
        <p:spPr>
          <a:xfrm>
            <a:off x="457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0DF704C-BCF0-49BC-8B1F-AEA4065B4311}"/>
              </a:ext>
            </a:extLst>
          </p:cNvPr>
          <p:cNvSpPr>
            <a:spLocks noGrp="1"/>
          </p:cNvSpPr>
          <p:nvPr>
            <p:ph sz="quarter" idx="2"/>
          </p:nvPr>
        </p:nvSpPr>
        <p:spPr>
          <a:xfrm>
            <a:off x="4648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694E81E6-8259-4909-B7D6-627272F6FFEF}"/>
              </a:ext>
            </a:extLst>
          </p:cNvPr>
          <p:cNvSpPr>
            <a:spLocks noGrp="1"/>
          </p:cNvSpPr>
          <p:nvPr>
            <p:ph sz="quarter" idx="3"/>
          </p:nvPr>
        </p:nvSpPr>
        <p:spPr>
          <a:xfrm>
            <a:off x="457200" y="40005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a:extLst>
              <a:ext uri="{FF2B5EF4-FFF2-40B4-BE49-F238E27FC236}">
                <a16:creationId xmlns:a16="http://schemas.microsoft.com/office/drawing/2014/main" id="{45E5A94B-1F43-4899-879F-F737A4ED7AC0}"/>
              </a:ext>
            </a:extLst>
          </p:cNvPr>
          <p:cNvSpPr>
            <a:spLocks noGrp="1"/>
          </p:cNvSpPr>
          <p:nvPr>
            <p:ph sz="quarter" idx="4"/>
          </p:nvPr>
        </p:nvSpPr>
        <p:spPr>
          <a:xfrm>
            <a:off x="4648200" y="40005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a:extLst>
              <a:ext uri="{FF2B5EF4-FFF2-40B4-BE49-F238E27FC236}">
                <a16:creationId xmlns:a16="http://schemas.microsoft.com/office/drawing/2014/main" id="{6ED2B0B4-929B-4389-81F9-F6873F011F9D}"/>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8" name="Segnaposto numero diapositiva 7">
            <a:extLst>
              <a:ext uri="{FF2B5EF4-FFF2-40B4-BE49-F238E27FC236}">
                <a16:creationId xmlns:a16="http://schemas.microsoft.com/office/drawing/2014/main" id="{4999D95D-1874-430F-B01A-648E164FCD11}"/>
              </a:ext>
            </a:extLst>
          </p:cNvPr>
          <p:cNvSpPr>
            <a:spLocks noGrp="1"/>
          </p:cNvSpPr>
          <p:nvPr>
            <p:ph type="sldNum" sz="quarter" idx="11"/>
          </p:nvPr>
        </p:nvSpPr>
        <p:spPr>
          <a:xfrm>
            <a:off x="6553200" y="6248400"/>
            <a:ext cx="2133600" cy="457200"/>
          </a:xfrm>
        </p:spPr>
        <p:txBody>
          <a:bodyPr/>
          <a:lstStyle>
            <a:lvl1pPr>
              <a:defRPr/>
            </a:lvl1pPr>
          </a:lstStyle>
          <a:p>
            <a:fld id="{4D0BAAB6-8FAA-476D-96F8-3A62151F121F}" type="slidenum">
              <a:rPr lang="it-IT" altLang="it-IT"/>
              <a:pPr/>
              <a:t>‹N›</a:t>
            </a:fld>
            <a:endParaRPr lang="it-IT" altLang="it-IT"/>
          </a:p>
        </p:txBody>
      </p:sp>
      <p:sp>
        <p:nvSpPr>
          <p:cNvPr id="9" name="Segnaposto data 8">
            <a:extLst>
              <a:ext uri="{FF2B5EF4-FFF2-40B4-BE49-F238E27FC236}">
                <a16:creationId xmlns:a16="http://schemas.microsoft.com/office/drawing/2014/main" id="{645EE536-0ECF-4D8C-AB88-A059BC6D17FB}"/>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213333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C054FE-A547-40EF-BD06-823B399EEAEC}"/>
              </a:ext>
            </a:extLst>
          </p:cNvPr>
          <p:cNvSpPr>
            <a:spLocks noGrp="1"/>
          </p:cNvSpPr>
          <p:nvPr>
            <p:ph type="title"/>
          </p:nvPr>
        </p:nvSpPr>
        <p:spPr>
          <a:xfrm>
            <a:off x="457200" y="457200"/>
            <a:ext cx="8229600" cy="13716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B640A3-1AA3-466C-AA80-1E168C3F1CFA}"/>
              </a:ext>
            </a:extLst>
          </p:cNvPr>
          <p:cNvSpPr>
            <a:spLocks noGrp="1"/>
          </p:cNvSpPr>
          <p:nvPr>
            <p:ph type="body" sz="half" idx="1"/>
          </p:nvPr>
        </p:nvSpPr>
        <p:spPr>
          <a:xfrm>
            <a:off x="457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5A83F01-8C91-4275-A7AA-8904028FD795}"/>
              </a:ext>
            </a:extLst>
          </p:cNvPr>
          <p:cNvSpPr>
            <a:spLocks noGrp="1"/>
          </p:cNvSpPr>
          <p:nvPr>
            <p:ph sz="quarter" idx="2"/>
          </p:nvPr>
        </p:nvSpPr>
        <p:spPr>
          <a:xfrm>
            <a:off x="4648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81BA218E-5E27-458D-8215-2497DE0B3687}"/>
              </a:ext>
            </a:extLst>
          </p:cNvPr>
          <p:cNvSpPr>
            <a:spLocks noGrp="1"/>
          </p:cNvSpPr>
          <p:nvPr>
            <p:ph sz="quarter" idx="3"/>
          </p:nvPr>
        </p:nvSpPr>
        <p:spPr>
          <a:xfrm>
            <a:off x="4648200" y="40005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5C00C373-EF12-425E-A094-EE5265E68926}"/>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E6F19D43-703F-4681-98EC-7F9A23049D24}"/>
              </a:ext>
            </a:extLst>
          </p:cNvPr>
          <p:cNvSpPr>
            <a:spLocks noGrp="1"/>
          </p:cNvSpPr>
          <p:nvPr>
            <p:ph type="sldNum" sz="quarter" idx="11"/>
          </p:nvPr>
        </p:nvSpPr>
        <p:spPr>
          <a:xfrm>
            <a:off x="6553200" y="6248400"/>
            <a:ext cx="2133600" cy="457200"/>
          </a:xfrm>
        </p:spPr>
        <p:txBody>
          <a:bodyPr/>
          <a:lstStyle>
            <a:lvl1pPr>
              <a:defRPr/>
            </a:lvl1pPr>
          </a:lstStyle>
          <a:p>
            <a:fld id="{0B06976F-85DA-4135-B208-33CFB36093B5}" type="slidenum">
              <a:rPr lang="it-IT" altLang="it-IT"/>
              <a:pPr/>
              <a:t>‹N›</a:t>
            </a:fld>
            <a:endParaRPr lang="it-IT" altLang="it-IT"/>
          </a:p>
        </p:txBody>
      </p:sp>
      <p:sp>
        <p:nvSpPr>
          <p:cNvPr id="8" name="Segnaposto data 7">
            <a:extLst>
              <a:ext uri="{FF2B5EF4-FFF2-40B4-BE49-F238E27FC236}">
                <a16:creationId xmlns:a16="http://schemas.microsoft.com/office/drawing/2014/main" id="{8741B88E-726A-4476-80A9-A502E005A2A3}"/>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375572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C48066-817C-46A7-BFAC-EB603B64DA4B}"/>
              </a:ext>
            </a:extLst>
          </p:cNvPr>
          <p:cNvSpPr>
            <a:spLocks noGrp="1"/>
          </p:cNvSpPr>
          <p:nvPr>
            <p:ph/>
          </p:nvPr>
        </p:nvSpPr>
        <p:spPr>
          <a:xfrm>
            <a:off x="457200" y="457200"/>
            <a:ext cx="8229600" cy="5410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piè di pagina 2">
            <a:extLst>
              <a:ext uri="{FF2B5EF4-FFF2-40B4-BE49-F238E27FC236}">
                <a16:creationId xmlns:a16="http://schemas.microsoft.com/office/drawing/2014/main" id="{DF9A42CF-EA08-447F-9014-9F0130D4FC88}"/>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77EC4FE8-3757-476C-AEAE-516EB07D8ACD}"/>
              </a:ext>
            </a:extLst>
          </p:cNvPr>
          <p:cNvSpPr>
            <a:spLocks noGrp="1"/>
          </p:cNvSpPr>
          <p:nvPr>
            <p:ph type="sldNum" sz="quarter" idx="11"/>
          </p:nvPr>
        </p:nvSpPr>
        <p:spPr>
          <a:xfrm>
            <a:off x="6553200" y="6248400"/>
            <a:ext cx="2133600" cy="457200"/>
          </a:xfrm>
        </p:spPr>
        <p:txBody>
          <a:bodyPr/>
          <a:lstStyle>
            <a:lvl1pPr>
              <a:defRPr/>
            </a:lvl1pPr>
          </a:lstStyle>
          <a:p>
            <a:fld id="{5595A979-8B7E-49E1-A028-E3DFFA9B7314}" type="slidenum">
              <a:rPr lang="it-IT" altLang="it-IT"/>
              <a:pPr/>
              <a:t>‹N›</a:t>
            </a:fld>
            <a:endParaRPr lang="it-IT" altLang="it-IT"/>
          </a:p>
        </p:txBody>
      </p:sp>
      <p:sp>
        <p:nvSpPr>
          <p:cNvPr id="5" name="Segnaposto data 4">
            <a:extLst>
              <a:ext uri="{FF2B5EF4-FFF2-40B4-BE49-F238E27FC236}">
                <a16:creationId xmlns:a16="http://schemas.microsoft.com/office/drawing/2014/main" id="{3911536B-FA7A-4672-93F3-8FEDA683B648}"/>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207753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BCAD2-A057-4744-A140-FF54FC40B2EC}"/>
              </a:ext>
            </a:extLst>
          </p:cNvPr>
          <p:cNvSpPr>
            <a:spLocks noGrp="1"/>
          </p:cNvSpPr>
          <p:nvPr>
            <p:ph type="title"/>
          </p:nvPr>
        </p:nvSpPr>
        <p:spPr>
          <a:xfrm>
            <a:off x="457200" y="457200"/>
            <a:ext cx="8229600" cy="1371600"/>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6EFC78-0693-4FCF-9D1E-8CA37D73581F}"/>
              </a:ext>
            </a:extLst>
          </p:cNvPr>
          <p:cNvSpPr>
            <a:spLocks noGrp="1"/>
          </p:cNvSpPr>
          <p:nvPr>
            <p:ph sz="half" idx="1"/>
          </p:nvPr>
        </p:nvSpPr>
        <p:spPr>
          <a:xfrm>
            <a:off x="457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C15F2E2-5870-4CCF-A2A2-BCABD4F906DC}"/>
              </a:ext>
            </a:extLst>
          </p:cNvPr>
          <p:cNvSpPr>
            <a:spLocks noGrp="1"/>
          </p:cNvSpPr>
          <p:nvPr>
            <p:ph sz="quarter" idx="2"/>
          </p:nvPr>
        </p:nvSpPr>
        <p:spPr>
          <a:xfrm>
            <a:off x="4648200" y="19812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CD81440B-8C03-451F-A7A5-888D7467E778}"/>
              </a:ext>
            </a:extLst>
          </p:cNvPr>
          <p:cNvSpPr>
            <a:spLocks noGrp="1"/>
          </p:cNvSpPr>
          <p:nvPr>
            <p:ph sz="quarter" idx="3"/>
          </p:nvPr>
        </p:nvSpPr>
        <p:spPr>
          <a:xfrm>
            <a:off x="4648200" y="4000500"/>
            <a:ext cx="4038600" cy="18669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9C209C05-BE6B-4799-A8AD-4F05B242399C}"/>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BD0A2522-F74F-4DD2-A524-582C1FD997D4}"/>
              </a:ext>
            </a:extLst>
          </p:cNvPr>
          <p:cNvSpPr>
            <a:spLocks noGrp="1"/>
          </p:cNvSpPr>
          <p:nvPr>
            <p:ph type="sldNum" sz="quarter" idx="11"/>
          </p:nvPr>
        </p:nvSpPr>
        <p:spPr>
          <a:xfrm>
            <a:off x="6553200" y="6248400"/>
            <a:ext cx="2133600" cy="457200"/>
          </a:xfrm>
        </p:spPr>
        <p:txBody>
          <a:bodyPr/>
          <a:lstStyle>
            <a:lvl1pPr>
              <a:defRPr/>
            </a:lvl1pPr>
          </a:lstStyle>
          <a:p>
            <a:fld id="{B24F0F64-5F25-44F1-99C1-E2D6952D4F4A}" type="slidenum">
              <a:rPr lang="it-IT" altLang="it-IT"/>
              <a:pPr/>
              <a:t>‹N›</a:t>
            </a:fld>
            <a:endParaRPr lang="it-IT" altLang="it-IT"/>
          </a:p>
        </p:txBody>
      </p:sp>
      <p:sp>
        <p:nvSpPr>
          <p:cNvPr id="8" name="Segnaposto data 7">
            <a:extLst>
              <a:ext uri="{FF2B5EF4-FFF2-40B4-BE49-F238E27FC236}">
                <a16:creationId xmlns:a16="http://schemas.microsoft.com/office/drawing/2014/main" id="{B0B5735E-655F-4120-9012-A5E400F9C4A0}"/>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357363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38D96D-4990-416B-8776-067529D7E590}"/>
              </a:ext>
            </a:extLst>
          </p:cNvPr>
          <p:cNvSpPr>
            <a:spLocks noGrp="1"/>
          </p:cNvSpPr>
          <p:nvPr>
            <p:ph type="title"/>
          </p:nvPr>
        </p:nvSpPr>
        <p:spPr>
          <a:xfrm>
            <a:off x="457200" y="457200"/>
            <a:ext cx="8229600" cy="13716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B1A616-6C95-41DE-B1C4-4A36D806FDDC}"/>
              </a:ext>
            </a:extLst>
          </p:cNvPr>
          <p:cNvSpPr>
            <a:spLocks noGrp="1"/>
          </p:cNvSpPr>
          <p:nvPr>
            <p:ph type="body" sz="half" idx="1"/>
          </p:nvPr>
        </p:nvSpPr>
        <p:spPr>
          <a:xfrm>
            <a:off x="457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B83EBC3-1721-46D6-88C0-5E581C0BD475}"/>
              </a:ext>
            </a:extLst>
          </p:cNvPr>
          <p:cNvSpPr>
            <a:spLocks noGrp="1"/>
          </p:cNvSpPr>
          <p:nvPr>
            <p:ph sz="half" idx="2"/>
          </p:nvPr>
        </p:nvSpPr>
        <p:spPr>
          <a:xfrm>
            <a:off x="4648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97BDBBD4-A9C1-4FA9-91F0-39F71F3C24BC}"/>
              </a:ext>
            </a:extLst>
          </p:cNvPr>
          <p:cNvSpPr>
            <a:spLocks noGrp="1"/>
          </p:cNvSpPr>
          <p:nvPr>
            <p:ph type="ftr" sz="quarter" idx="10"/>
          </p:nvPr>
        </p:nvSpPr>
        <p:spPr>
          <a:xfrm>
            <a:off x="3124200" y="6248400"/>
            <a:ext cx="2895600" cy="457200"/>
          </a:xfrm>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B98EC79E-BC01-486E-857E-7F9852A5EC4D}"/>
              </a:ext>
            </a:extLst>
          </p:cNvPr>
          <p:cNvSpPr>
            <a:spLocks noGrp="1"/>
          </p:cNvSpPr>
          <p:nvPr>
            <p:ph type="sldNum" sz="quarter" idx="11"/>
          </p:nvPr>
        </p:nvSpPr>
        <p:spPr>
          <a:xfrm>
            <a:off x="6553200" y="6248400"/>
            <a:ext cx="2133600" cy="457200"/>
          </a:xfrm>
        </p:spPr>
        <p:txBody>
          <a:bodyPr/>
          <a:lstStyle>
            <a:lvl1pPr>
              <a:defRPr/>
            </a:lvl1pPr>
          </a:lstStyle>
          <a:p>
            <a:fld id="{F0336AB1-CD87-4C88-8019-67894250B9C2}" type="slidenum">
              <a:rPr lang="it-IT" altLang="it-IT"/>
              <a:pPr/>
              <a:t>‹N›</a:t>
            </a:fld>
            <a:endParaRPr lang="it-IT" altLang="it-IT"/>
          </a:p>
        </p:txBody>
      </p:sp>
      <p:sp>
        <p:nvSpPr>
          <p:cNvPr id="7" name="Segnaposto data 6">
            <a:extLst>
              <a:ext uri="{FF2B5EF4-FFF2-40B4-BE49-F238E27FC236}">
                <a16:creationId xmlns:a16="http://schemas.microsoft.com/office/drawing/2014/main" id="{DF86ACF6-0C3F-4D92-8B03-BF8113CDDD26}"/>
              </a:ext>
            </a:extLst>
          </p:cNvPr>
          <p:cNvSpPr>
            <a:spLocks noGrp="1"/>
          </p:cNvSpPr>
          <p:nvPr>
            <p:ph type="dt" sz="half" idx="12"/>
          </p:nvPr>
        </p:nvSpPr>
        <p:spPr>
          <a:xfrm>
            <a:off x="457200" y="6245225"/>
            <a:ext cx="2133600" cy="476250"/>
          </a:xfrm>
        </p:spPr>
        <p:txBody>
          <a:bodyPr/>
          <a:lstStyle>
            <a:lvl1pPr>
              <a:defRPr/>
            </a:lvl1pPr>
          </a:lstStyle>
          <a:p>
            <a:endParaRPr lang="it-IT" altLang="it-IT"/>
          </a:p>
        </p:txBody>
      </p:sp>
    </p:spTree>
    <p:extLst>
      <p:ext uri="{BB962C8B-B14F-4D97-AF65-F5344CB8AC3E}">
        <p14:creationId xmlns:p14="http://schemas.microsoft.com/office/powerpoint/2010/main" val="5927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2236D-772A-4600-953E-ED399B62279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63E715-D475-4969-8876-D3DFD6C2123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476330F8-5BF0-4949-A0FA-1B61D383CDC4}"/>
              </a:ext>
            </a:extLst>
          </p:cNvPr>
          <p:cNvSpPr>
            <a:spLocks noGrp="1"/>
          </p:cNvSpPr>
          <p:nvPr>
            <p:ph type="ftr" sz="quarter"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6024EB16-6323-43B7-BB1D-0C0E2C4C3EAC}"/>
              </a:ext>
            </a:extLst>
          </p:cNvPr>
          <p:cNvSpPr>
            <a:spLocks noGrp="1"/>
          </p:cNvSpPr>
          <p:nvPr>
            <p:ph type="sldNum" sz="quarter" idx="11"/>
          </p:nvPr>
        </p:nvSpPr>
        <p:spPr/>
        <p:txBody>
          <a:bodyPr/>
          <a:lstStyle>
            <a:lvl1pPr>
              <a:defRPr/>
            </a:lvl1pPr>
          </a:lstStyle>
          <a:p>
            <a:fld id="{B5EFD62A-5133-4847-BA1C-6387ECA2D3B7}" type="slidenum">
              <a:rPr lang="it-IT" altLang="it-IT"/>
              <a:pPr/>
              <a:t>‹N›</a:t>
            </a:fld>
            <a:endParaRPr lang="it-IT" altLang="it-IT"/>
          </a:p>
        </p:txBody>
      </p:sp>
      <p:sp>
        <p:nvSpPr>
          <p:cNvPr id="6" name="Segnaposto data 5">
            <a:extLst>
              <a:ext uri="{FF2B5EF4-FFF2-40B4-BE49-F238E27FC236}">
                <a16:creationId xmlns:a16="http://schemas.microsoft.com/office/drawing/2014/main" id="{5F349F1F-D786-4CE7-A13D-D90E648B4087}"/>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68801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DD701-61FF-4DAF-99A2-5F4582B1CAA9}"/>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AF0788C-3CAD-4536-90DB-9516C9894E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piè di pagina 3">
            <a:extLst>
              <a:ext uri="{FF2B5EF4-FFF2-40B4-BE49-F238E27FC236}">
                <a16:creationId xmlns:a16="http://schemas.microsoft.com/office/drawing/2014/main" id="{07361656-2EC2-426A-AC7B-62523D7D7DAA}"/>
              </a:ext>
            </a:extLst>
          </p:cNvPr>
          <p:cNvSpPr>
            <a:spLocks noGrp="1"/>
          </p:cNvSpPr>
          <p:nvPr>
            <p:ph type="ftr" sz="quarter"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076603CF-C606-4745-9A78-839877CBA228}"/>
              </a:ext>
            </a:extLst>
          </p:cNvPr>
          <p:cNvSpPr>
            <a:spLocks noGrp="1"/>
          </p:cNvSpPr>
          <p:nvPr>
            <p:ph type="sldNum" sz="quarter" idx="11"/>
          </p:nvPr>
        </p:nvSpPr>
        <p:spPr/>
        <p:txBody>
          <a:bodyPr/>
          <a:lstStyle>
            <a:lvl1pPr>
              <a:defRPr/>
            </a:lvl1pPr>
          </a:lstStyle>
          <a:p>
            <a:fld id="{39BFCE27-D9B0-47F6-AEA6-0B5240EA5F80}" type="slidenum">
              <a:rPr lang="it-IT" altLang="it-IT"/>
              <a:pPr/>
              <a:t>‹N›</a:t>
            </a:fld>
            <a:endParaRPr lang="it-IT" altLang="it-IT"/>
          </a:p>
        </p:txBody>
      </p:sp>
      <p:sp>
        <p:nvSpPr>
          <p:cNvPr id="6" name="Segnaposto data 5">
            <a:extLst>
              <a:ext uri="{FF2B5EF4-FFF2-40B4-BE49-F238E27FC236}">
                <a16:creationId xmlns:a16="http://schemas.microsoft.com/office/drawing/2014/main" id="{9CF6AA85-B484-4B42-80DF-85DAC777E546}"/>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204945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5F771-AEF2-4577-9D28-D79A738ED4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246868-D4E5-4B09-8613-2D88AF2A346C}"/>
              </a:ext>
            </a:extLst>
          </p:cNvPr>
          <p:cNvSpPr>
            <a:spLocks noGrp="1"/>
          </p:cNvSpPr>
          <p:nvPr>
            <p:ph sz="half" idx="1"/>
          </p:nvPr>
        </p:nvSpPr>
        <p:spPr>
          <a:xfrm>
            <a:off x="457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EDBEFDD-F80D-463D-A7BC-384ADF19D392}"/>
              </a:ext>
            </a:extLst>
          </p:cNvPr>
          <p:cNvSpPr>
            <a:spLocks noGrp="1"/>
          </p:cNvSpPr>
          <p:nvPr>
            <p:ph sz="half" idx="2"/>
          </p:nvPr>
        </p:nvSpPr>
        <p:spPr>
          <a:xfrm>
            <a:off x="4648200" y="1981200"/>
            <a:ext cx="4038600" cy="3886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60375810-EFDD-4EBF-B91B-35F63B88A622}"/>
              </a:ext>
            </a:extLst>
          </p:cNvPr>
          <p:cNvSpPr>
            <a:spLocks noGrp="1"/>
          </p:cNvSpPr>
          <p:nvPr>
            <p:ph type="ftr" sz="quarter"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9789CA4E-03C9-4365-BC30-96FF74B8FAE4}"/>
              </a:ext>
            </a:extLst>
          </p:cNvPr>
          <p:cNvSpPr>
            <a:spLocks noGrp="1"/>
          </p:cNvSpPr>
          <p:nvPr>
            <p:ph type="sldNum" sz="quarter" idx="11"/>
          </p:nvPr>
        </p:nvSpPr>
        <p:spPr/>
        <p:txBody>
          <a:bodyPr/>
          <a:lstStyle>
            <a:lvl1pPr>
              <a:defRPr/>
            </a:lvl1pPr>
          </a:lstStyle>
          <a:p>
            <a:fld id="{E508231E-70B0-41BD-BD60-5953286947B1}" type="slidenum">
              <a:rPr lang="it-IT" altLang="it-IT"/>
              <a:pPr/>
              <a:t>‹N›</a:t>
            </a:fld>
            <a:endParaRPr lang="it-IT" altLang="it-IT"/>
          </a:p>
        </p:txBody>
      </p:sp>
      <p:sp>
        <p:nvSpPr>
          <p:cNvPr id="7" name="Segnaposto data 6">
            <a:extLst>
              <a:ext uri="{FF2B5EF4-FFF2-40B4-BE49-F238E27FC236}">
                <a16:creationId xmlns:a16="http://schemas.microsoft.com/office/drawing/2014/main" id="{C47444B2-3922-4743-9D4C-C1468E92DFFA}"/>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257342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640E4-6CCA-4B3E-A9F0-95D0BB4306A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8D65EFC-C8A0-4E83-B095-750A836F1F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953FE95A-0006-40CA-A0F7-A664BF65C9B8}"/>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266CBAC-7283-44C1-BC49-2D833AC1325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72F624D-D847-44D7-B6AE-6B647B1B1273}"/>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a:extLst>
              <a:ext uri="{FF2B5EF4-FFF2-40B4-BE49-F238E27FC236}">
                <a16:creationId xmlns:a16="http://schemas.microsoft.com/office/drawing/2014/main" id="{C212C7A9-2D45-4D6F-BAE6-64F022AE407C}"/>
              </a:ext>
            </a:extLst>
          </p:cNvPr>
          <p:cNvSpPr>
            <a:spLocks noGrp="1"/>
          </p:cNvSpPr>
          <p:nvPr>
            <p:ph type="ftr" sz="quarter" idx="10"/>
          </p:nvPr>
        </p:nvSpPr>
        <p:spPr/>
        <p:txBody>
          <a:bodyPr/>
          <a:lstStyle>
            <a:lvl1pPr>
              <a:defRPr/>
            </a:lvl1pPr>
          </a:lstStyle>
          <a:p>
            <a:endParaRPr lang="it-IT" altLang="it-IT"/>
          </a:p>
        </p:txBody>
      </p:sp>
      <p:sp>
        <p:nvSpPr>
          <p:cNvPr id="8" name="Segnaposto numero diapositiva 7">
            <a:extLst>
              <a:ext uri="{FF2B5EF4-FFF2-40B4-BE49-F238E27FC236}">
                <a16:creationId xmlns:a16="http://schemas.microsoft.com/office/drawing/2014/main" id="{D8BC74A2-9153-42BE-8567-E44B008798A4}"/>
              </a:ext>
            </a:extLst>
          </p:cNvPr>
          <p:cNvSpPr>
            <a:spLocks noGrp="1"/>
          </p:cNvSpPr>
          <p:nvPr>
            <p:ph type="sldNum" sz="quarter" idx="11"/>
          </p:nvPr>
        </p:nvSpPr>
        <p:spPr/>
        <p:txBody>
          <a:bodyPr/>
          <a:lstStyle>
            <a:lvl1pPr>
              <a:defRPr/>
            </a:lvl1pPr>
          </a:lstStyle>
          <a:p>
            <a:fld id="{8484FAD6-3057-4AC8-AE85-E52668B011FD}" type="slidenum">
              <a:rPr lang="it-IT" altLang="it-IT"/>
              <a:pPr/>
              <a:t>‹N›</a:t>
            </a:fld>
            <a:endParaRPr lang="it-IT" altLang="it-IT"/>
          </a:p>
        </p:txBody>
      </p:sp>
      <p:sp>
        <p:nvSpPr>
          <p:cNvPr id="9" name="Segnaposto data 8">
            <a:extLst>
              <a:ext uri="{FF2B5EF4-FFF2-40B4-BE49-F238E27FC236}">
                <a16:creationId xmlns:a16="http://schemas.microsoft.com/office/drawing/2014/main" id="{6F20D00D-8062-4972-A381-6C8F96232B1D}"/>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2964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E2BC3B-E889-42F9-9F43-5B311727FF77}"/>
              </a:ext>
            </a:extLst>
          </p:cNvPr>
          <p:cNvSpPr>
            <a:spLocks noGrp="1"/>
          </p:cNvSpPr>
          <p:nvPr>
            <p:ph type="title"/>
          </p:nvPr>
        </p:nvSpPr>
        <p:spPr/>
        <p:txBody>
          <a:bodyPr/>
          <a:lstStyle/>
          <a:p>
            <a:r>
              <a:rPr lang="it-IT"/>
              <a:t>Fare clic per modificare lo stile del titolo dello schema</a:t>
            </a:r>
          </a:p>
        </p:txBody>
      </p:sp>
      <p:sp>
        <p:nvSpPr>
          <p:cNvPr id="3" name="Segnaposto piè di pagina 2">
            <a:extLst>
              <a:ext uri="{FF2B5EF4-FFF2-40B4-BE49-F238E27FC236}">
                <a16:creationId xmlns:a16="http://schemas.microsoft.com/office/drawing/2014/main" id="{60974E98-EA83-4FE9-A73F-65D5CDD58D35}"/>
              </a:ext>
            </a:extLst>
          </p:cNvPr>
          <p:cNvSpPr>
            <a:spLocks noGrp="1"/>
          </p:cNvSpPr>
          <p:nvPr>
            <p:ph type="ftr" sz="quarter" idx="10"/>
          </p:nvPr>
        </p:nvSpPr>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837D6E71-2269-4943-9045-4448FC2A3F1B}"/>
              </a:ext>
            </a:extLst>
          </p:cNvPr>
          <p:cNvSpPr>
            <a:spLocks noGrp="1"/>
          </p:cNvSpPr>
          <p:nvPr>
            <p:ph type="sldNum" sz="quarter" idx="11"/>
          </p:nvPr>
        </p:nvSpPr>
        <p:spPr/>
        <p:txBody>
          <a:bodyPr/>
          <a:lstStyle>
            <a:lvl1pPr>
              <a:defRPr/>
            </a:lvl1pPr>
          </a:lstStyle>
          <a:p>
            <a:fld id="{CB71F017-30AD-4420-9E9C-5DF6292C7316}" type="slidenum">
              <a:rPr lang="it-IT" altLang="it-IT"/>
              <a:pPr/>
              <a:t>‹N›</a:t>
            </a:fld>
            <a:endParaRPr lang="it-IT" altLang="it-IT"/>
          </a:p>
        </p:txBody>
      </p:sp>
      <p:sp>
        <p:nvSpPr>
          <p:cNvPr id="5" name="Segnaposto data 4">
            <a:extLst>
              <a:ext uri="{FF2B5EF4-FFF2-40B4-BE49-F238E27FC236}">
                <a16:creationId xmlns:a16="http://schemas.microsoft.com/office/drawing/2014/main" id="{E0DDC004-96E4-4E3C-8701-F306A3B527E1}"/>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55644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9027735-FC33-4DA3-B076-C4EE73607341}"/>
              </a:ext>
            </a:extLst>
          </p:cNvPr>
          <p:cNvSpPr>
            <a:spLocks noGrp="1"/>
          </p:cNvSpPr>
          <p:nvPr>
            <p:ph type="ftr" sz="quarter" idx="10"/>
          </p:nvPr>
        </p:nvSpPr>
        <p:spPr/>
        <p:txBody>
          <a:bodyPr/>
          <a:lstStyle>
            <a:lvl1pPr>
              <a:defRPr/>
            </a:lvl1pPr>
          </a:lstStyle>
          <a:p>
            <a:endParaRPr lang="it-IT" altLang="it-IT"/>
          </a:p>
        </p:txBody>
      </p:sp>
      <p:sp>
        <p:nvSpPr>
          <p:cNvPr id="3" name="Segnaposto numero diapositiva 2">
            <a:extLst>
              <a:ext uri="{FF2B5EF4-FFF2-40B4-BE49-F238E27FC236}">
                <a16:creationId xmlns:a16="http://schemas.microsoft.com/office/drawing/2014/main" id="{30CA6506-E047-4CB3-B08B-B3F449822680}"/>
              </a:ext>
            </a:extLst>
          </p:cNvPr>
          <p:cNvSpPr>
            <a:spLocks noGrp="1"/>
          </p:cNvSpPr>
          <p:nvPr>
            <p:ph type="sldNum" sz="quarter" idx="11"/>
          </p:nvPr>
        </p:nvSpPr>
        <p:spPr/>
        <p:txBody>
          <a:bodyPr/>
          <a:lstStyle>
            <a:lvl1pPr>
              <a:defRPr/>
            </a:lvl1pPr>
          </a:lstStyle>
          <a:p>
            <a:fld id="{E5D5F8E1-FC64-4DB4-9D53-FB56BB2704E8}" type="slidenum">
              <a:rPr lang="it-IT" altLang="it-IT"/>
              <a:pPr/>
              <a:t>‹N›</a:t>
            </a:fld>
            <a:endParaRPr lang="it-IT" altLang="it-IT"/>
          </a:p>
        </p:txBody>
      </p:sp>
      <p:sp>
        <p:nvSpPr>
          <p:cNvPr id="4" name="Segnaposto data 3">
            <a:extLst>
              <a:ext uri="{FF2B5EF4-FFF2-40B4-BE49-F238E27FC236}">
                <a16:creationId xmlns:a16="http://schemas.microsoft.com/office/drawing/2014/main" id="{9D73483E-5838-47D5-A9B3-B48FAFFDD3E9}"/>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401028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F6D07-014D-46D5-A1EC-3CA5C04078B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393860-30B4-46C1-BE19-F9D2B6C960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D36CC5-095D-408A-ACD3-746C018DE7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piè di pagina 4">
            <a:extLst>
              <a:ext uri="{FF2B5EF4-FFF2-40B4-BE49-F238E27FC236}">
                <a16:creationId xmlns:a16="http://schemas.microsoft.com/office/drawing/2014/main" id="{0C9D21B9-4E03-44E9-B058-8D6108FEFE87}"/>
              </a:ext>
            </a:extLst>
          </p:cNvPr>
          <p:cNvSpPr>
            <a:spLocks noGrp="1"/>
          </p:cNvSpPr>
          <p:nvPr>
            <p:ph type="ftr" sz="quarter"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4E86DEF4-F186-466E-B7DE-C27A47AD8E73}"/>
              </a:ext>
            </a:extLst>
          </p:cNvPr>
          <p:cNvSpPr>
            <a:spLocks noGrp="1"/>
          </p:cNvSpPr>
          <p:nvPr>
            <p:ph type="sldNum" sz="quarter" idx="11"/>
          </p:nvPr>
        </p:nvSpPr>
        <p:spPr/>
        <p:txBody>
          <a:bodyPr/>
          <a:lstStyle>
            <a:lvl1pPr>
              <a:defRPr/>
            </a:lvl1pPr>
          </a:lstStyle>
          <a:p>
            <a:fld id="{C68DD144-6E7B-450B-A32B-3F4AAE0C436E}" type="slidenum">
              <a:rPr lang="it-IT" altLang="it-IT"/>
              <a:pPr/>
              <a:t>‹N›</a:t>
            </a:fld>
            <a:endParaRPr lang="it-IT" altLang="it-IT"/>
          </a:p>
        </p:txBody>
      </p:sp>
      <p:sp>
        <p:nvSpPr>
          <p:cNvPr id="7" name="Segnaposto data 6">
            <a:extLst>
              <a:ext uri="{FF2B5EF4-FFF2-40B4-BE49-F238E27FC236}">
                <a16:creationId xmlns:a16="http://schemas.microsoft.com/office/drawing/2014/main" id="{17120346-E233-49D5-9A74-7632344BC92C}"/>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96281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551A2-D393-4C34-868A-16A9B471F93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6D9756-6428-4E56-B0F2-2E990E91435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B767CEE-19A8-43A9-8A2E-120925D477B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piè di pagina 4">
            <a:extLst>
              <a:ext uri="{FF2B5EF4-FFF2-40B4-BE49-F238E27FC236}">
                <a16:creationId xmlns:a16="http://schemas.microsoft.com/office/drawing/2014/main" id="{262B6E59-E93E-4347-9323-EED314D0A5C3}"/>
              </a:ext>
            </a:extLst>
          </p:cNvPr>
          <p:cNvSpPr>
            <a:spLocks noGrp="1"/>
          </p:cNvSpPr>
          <p:nvPr>
            <p:ph type="ftr" sz="quarter"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51694EEE-6C5C-4506-818D-7F4E601BC0B4}"/>
              </a:ext>
            </a:extLst>
          </p:cNvPr>
          <p:cNvSpPr>
            <a:spLocks noGrp="1"/>
          </p:cNvSpPr>
          <p:nvPr>
            <p:ph type="sldNum" sz="quarter" idx="11"/>
          </p:nvPr>
        </p:nvSpPr>
        <p:spPr/>
        <p:txBody>
          <a:bodyPr/>
          <a:lstStyle>
            <a:lvl1pPr>
              <a:defRPr/>
            </a:lvl1pPr>
          </a:lstStyle>
          <a:p>
            <a:fld id="{DCA9E4EF-9167-472F-AAB0-020BECA46220}" type="slidenum">
              <a:rPr lang="it-IT" altLang="it-IT"/>
              <a:pPr/>
              <a:t>‹N›</a:t>
            </a:fld>
            <a:endParaRPr lang="it-IT" altLang="it-IT"/>
          </a:p>
        </p:txBody>
      </p:sp>
      <p:sp>
        <p:nvSpPr>
          <p:cNvPr id="7" name="Segnaposto data 6">
            <a:extLst>
              <a:ext uri="{FF2B5EF4-FFF2-40B4-BE49-F238E27FC236}">
                <a16:creationId xmlns:a16="http://schemas.microsoft.com/office/drawing/2014/main" id="{A7DB6553-2281-4DB2-AE15-14C9AFE71075}"/>
              </a:ext>
            </a:extLst>
          </p:cNvPr>
          <p:cNvSpPr>
            <a:spLocks noGrp="1"/>
          </p:cNvSpPr>
          <p:nvPr>
            <p:ph type="dt" sz="half" idx="12"/>
          </p:nvPr>
        </p:nvSpPr>
        <p:spPr/>
        <p:txBody>
          <a:bodyPr/>
          <a:lstStyle>
            <a:lvl1pPr>
              <a:defRPr/>
            </a:lvl1pPr>
          </a:lstStyle>
          <a:p>
            <a:endParaRPr lang="it-IT" altLang="it-IT"/>
          </a:p>
        </p:txBody>
      </p:sp>
    </p:spTree>
    <p:extLst>
      <p:ext uri="{BB962C8B-B14F-4D97-AF65-F5344CB8AC3E}">
        <p14:creationId xmlns:p14="http://schemas.microsoft.com/office/powerpoint/2010/main" val="419940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1457BF3-84DE-4D79-BF03-D475FB1CC24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SzTx/>
              <a:buFontTx/>
              <a:buNone/>
              <a:defRPr sz="1200" i="0">
                <a:latin typeface="+mn-lt"/>
              </a:defRPr>
            </a:lvl1pPr>
          </a:lstStyle>
          <a:p>
            <a:endParaRPr lang="it-IT" altLang="it-IT"/>
          </a:p>
        </p:txBody>
      </p:sp>
      <p:sp>
        <p:nvSpPr>
          <p:cNvPr id="14339" name="Rectangle 3">
            <a:extLst>
              <a:ext uri="{FF2B5EF4-FFF2-40B4-BE49-F238E27FC236}">
                <a16:creationId xmlns:a16="http://schemas.microsoft.com/office/drawing/2014/main" id="{59B9870D-70A3-43F9-B66B-7957A26B18A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SzTx/>
              <a:buFontTx/>
              <a:buNone/>
              <a:defRPr sz="1200" i="0">
                <a:latin typeface="Arial Black" panose="020B0A04020102020204" pitchFamily="34" charset="0"/>
              </a:defRPr>
            </a:lvl1pPr>
          </a:lstStyle>
          <a:p>
            <a:fld id="{8ACF6397-CD9E-4A7F-8427-24E61E5BBC95}" type="slidenum">
              <a:rPr lang="it-IT" altLang="it-IT"/>
              <a:pPr/>
              <a:t>‹N›</a:t>
            </a:fld>
            <a:endParaRPr lang="it-IT" altLang="it-IT"/>
          </a:p>
        </p:txBody>
      </p:sp>
      <p:grpSp>
        <p:nvGrpSpPr>
          <p:cNvPr id="14340" name="Group 4">
            <a:extLst>
              <a:ext uri="{FF2B5EF4-FFF2-40B4-BE49-F238E27FC236}">
                <a16:creationId xmlns:a16="http://schemas.microsoft.com/office/drawing/2014/main" id="{B0109CAE-0667-4624-A1F6-78A855706399}"/>
              </a:ext>
            </a:extLst>
          </p:cNvPr>
          <p:cNvGrpSpPr>
            <a:grpSpLocks/>
          </p:cNvGrpSpPr>
          <p:nvPr/>
        </p:nvGrpSpPr>
        <p:grpSpPr bwMode="auto">
          <a:xfrm>
            <a:off x="0" y="0"/>
            <a:ext cx="9144000" cy="546100"/>
            <a:chOff x="0" y="0"/>
            <a:chExt cx="5760" cy="344"/>
          </a:xfrm>
        </p:grpSpPr>
        <p:sp>
          <p:nvSpPr>
            <p:cNvPr id="14341" name="Rectangle 5">
              <a:extLst>
                <a:ext uri="{FF2B5EF4-FFF2-40B4-BE49-F238E27FC236}">
                  <a16:creationId xmlns:a16="http://schemas.microsoft.com/office/drawing/2014/main" id="{598C871F-AC8B-4F2E-A7E2-2E531F2D2196}"/>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4342" name="Rectangle 6">
              <a:extLst>
                <a:ext uri="{FF2B5EF4-FFF2-40B4-BE49-F238E27FC236}">
                  <a16:creationId xmlns:a16="http://schemas.microsoft.com/office/drawing/2014/main" id="{78860509-202D-42DA-9BEA-86CB5FFA97FE}"/>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4343" name="Rectangle 7">
              <a:extLst>
                <a:ext uri="{FF2B5EF4-FFF2-40B4-BE49-F238E27FC236}">
                  <a16:creationId xmlns:a16="http://schemas.microsoft.com/office/drawing/2014/main" id="{8556843E-4DEB-4BCE-B333-EDFF31A6DC40}"/>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hlink"/>
                </a:solidFill>
                <a:latin typeface="Arial" panose="020B0604020202020204" pitchFamily="34" charset="0"/>
              </a:endParaRPr>
            </a:p>
          </p:txBody>
        </p:sp>
        <p:sp>
          <p:nvSpPr>
            <p:cNvPr id="14344" name="Rectangle 8">
              <a:extLst>
                <a:ext uri="{FF2B5EF4-FFF2-40B4-BE49-F238E27FC236}">
                  <a16:creationId xmlns:a16="http://schemas.microsoft.com/office/drawing/2014/main" id="{8A2CF615-EC8A-40AC-8E1D-75BDF0293A4C}"/>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hlink"/>
                </a:solidFill>
                <a:latin typeface="Arial" panose="020B0604020202020204" pitchFamily="34" charset="0"/>
              </a:endParaRPr>
            </a:p>
          </p:txBody>
        </p:sp>
        <p:sp>
          <p:nvSpPr>
            <p:cNvPr id="14345" name="Rectangle 9">
              <a:extLst>
                <a:ext uri="{FF2B5EF4-FFF2-40B4-BE49-F238E27FC236}">
                  <a16:creationId xmlns:a16="http://schemas.microsoft.com/office/drawing/2014/main" id="{7FFA400C-B05F-463E-93A9-FFB4E89F5AC5}"/>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accent2"/>
                </a:solidFill>
                <a:latin typeface="Arial" panose="020B0604020202020204" pitchFamily="34" charset="0"/>
              </a:endParaRPr>
            </a:p>
          </p:txBody>
        </p:sp>
        <p:sp>
          <p:nvSpPr>
            <p:cNvPr id="14346" name="Rectangle 10">
              <a:extLst>
                <a:ext uri="{FF2B5EF4-FFF2-40B4-BE49-F238E27FC236}">
                  <a16:creationId xmlns:a16="http://schemas.microsoft.com/office/drawing/2014/main" id="{102570A6-A770-4838-BBD9-E82E7C7D66B8}"/>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hlink"/>
                </a:solidFill>
                <a:latin typeface="Arial" panose="020B0604020202020204" pitchFamily="34" charset="0"/>
              </a:endParaRPr>
            </a:p>
          </p:txBody>
        </p:sp>
        <p:sp>
          <p:nvSpPr>
            <p:cNvPr id="14347" name="Rectangle 11">
              <a:extLst>
                <a:ext uri="{FF2B5EF4-FFF2-40B4-BE49-F238E27FC236}">
                  <a16:creationId xmlns:a16="http://schemas.microsoft.com/office/drawing/2014/main" id="{AA71C31C-2B57-4681-89E6-6B0C0AE1DD55}"/>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2400" i="0">
                <a:latin typeface="Times New Roman" panose="02020603050405020304" pitchFamily="18" charset="0"/>
              </a:endParaRPr>
            </a:p>
          </p:txBody>
        </p:sp>
        <p:sp>
          <p:nvSpPr>
            <p:cNvPr id="14348" name="Rectangle 12">
              <a:extLst>
                <a:ext uri="{FF2B5EF4-FFF2-40B4-BE49-F238E27FC236}">
                  <a16:creationId xmlns:a16="http://schemas.microsoft.com/office/drawing/2014/main" id="{739C4808-38AB-489E-889D-97CDF7D3D756}"/>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accent2"/>
                </a:solidFill>
                <a:latin typeface="Arial" panose="020B0604020202020204" pitchFamily="34" charset="0"/>
              </a:endParaRPr>
            </a:p>
          </p:txBody>
        </p:sp>
        <p:sp>
          <p:nvSpPr>
            <p:cNvPr id="14349" name="Rectangle 13">
              <a:extLst>
                <a:ext uri="{FF2B5EF4-FFF2-40B4-BE49-F238E27FC236}">
                  <a16:creationId xmlns:a16="http://schemas.microsoft.com/office/drawing/2014/main" id="{172FA0C8-CF78-4004-BC62-53D5D6B2A488}"/>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Bef>
                  <a:spcPct val="0"/>
                </a:spcBef>
                <a:spcAft>
                  <a:spcPct val="0"/>
                </a:spcAft>
                <a:buClrTx/>
                <a:buSzTx/>
                <a:buFontTx/>
                <a:buNone/>
              </a:pPr>
              <a:endParaRPr lang="it-IT" altLang="it-IT" sz="1800" i="0">
                <a:solidFill>
                  <a:schemeClr val="accent2"/>
                </a:solidFill>
                <a:latin typeface="Arial" panose="020B0604020202020204" pitchFamily="34" charset="0"/>
              </a:endParaRPr>
            </a:p>
          </p:txBody>
        </p:sp>
      </p:grpSp>
      <p:sp>
        <p:nvSpPr>
          <p:cNvPr id="14350" name="Rectangle 14">
            <a:extLst>
              <a:ext uri="{FF2B5EF4-FFF2-40B4-BE49-F238E27FC236}">
                <a16:creationId xmlns:a16="http://schemas.microsoft.com/office/drawing/2014/main" id="{3132F94F-B189-48F4-A8F7-5CF03ABEC898}"/>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4351" name="Rectangle 15">
            <a:extLst>
              <a:ext uri="{FF2B5EF4-FFF2-40B4-BE49-F238E27FC236}">
                <a16:creationId xmlns:a16="http://schemas.microsoft.com/office/drawing/2014/main" id="{C16D172E-0625-426F-9B5A-A224CAE57BFA}"/>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4352" name="Rectangle 16">
            <a:extLst>
              <a:ext uri="{FF2B5EF4-FFF2-40B4-BE49-F238E27FC236}">
                <a16:creationId xmlns:a16="http://schemas.microsoft.com/office/drawing/2014/main" id="{B54B90E1-4A32-406A-874D-4A74C66F0B3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spcAft>
                <a:spcPct val="0"/>
              </a:spcAft>
              <a:buClrTx/>
              <a:buSzTx/>
              <a:buFontTx/>
              <a:buNone/>
              <a:defRPr sz="1200" i="0">
                <a:latin typeface="+mn-lt"/>
              </a:defRPr>
            </a:lvl1pPr>
          </a:lstStyle>
          <a:p>
            <a:endParaRPr lang="it-IT" altLang="it-IT"/>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3.xml"/><Relationship Id="rId5" Type="http://schemas.openxmlformats.org/officeDocument/2006/relationships/image" Target="../media/image87.jpeg"/><Relationship Id="rId4" Type="http://schemas.openxmlformats.org/officeDocument/2006/relationships/image" Target="../media/image8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CF2FC3-6841-419C-8A89-E1A0DBC936B5}"/>
              </a:ext>
            </a:extLst>
          </p:cNvPr>
          <p:cNvSpPr>
            <a:spLocks noGrp="1" noChangeArrowheads="1"/>
          </p:cNvSpPr>
          <p:nvPr>
            <p:ph type="ctrTitle"/>
          </p:nvPr>
        </p:nvSpPr>
        <p:spPr>
          <a:xfrm>
            <a:off x="1066800" y="533400"/>
            <a:ext cx="7391400" cy="3505200"/>
          </a:xfrm>
        </p:spPr>
        <p:txBody>
          <a:bodyPr/>
          <a:lstStyle/>
          <a:p>
            <a:pPr algn="ctr"/>
            <a:r>
              <a:rPr lang="it-IT" altLang="it-IT" sz="2400">
                <a:solidFill>
                  <a:srgbClr val="6600FF"/>
                </a:solidFill>
              </a:rPr>
              <a:t>ISTITUTO COMPRENSIVO “V. MONTI” POLLENZA</a:t>
            </a:r>
            <a:br>
              <a:rPr lang="it-IT" altLang="it-IT" sz="2400">
                <a:solidFill>
                  <a:srgbClr val="6600FF"/>
                </a:solidFill>
              </a:rPr>
            </a:br>
            <a:br>
              <a:rPr lang="it-IT" altLang="it-IT">
                <a:solidFill>
                  <a:srgbClr val="6600FF"/>
                </a:solidFill>
              </a:rPr>
            </a:br>
            <a:r>
              <a:rPr lang="it-IT" altLang="it-IT">
                <a:solidFill>
                  <a:srgbClr val="6600FF"/>
                </a:solidFill>
              </a:rPr>
              <a:t>GIOCANDO</a:t>
            </a:r>
            <a:br>
              <a:rPr lang="it-IT" altLang="it-IT">
                <a:solidFill>
                  <a:srgbClr val="6600FF"/>
                </a:solidFill>
              </a:rPr>
            </a:br>
            <a:r>
              <a:rPr lang="it-IT" altLang="it-IT">
                <a:solidFill>
                  <a:srgbClr val="6600FF"/>
                </a:solidFill>
              </a:rPr>
              <a:t>MATEMATICA …MENTE</a:t>
            </a:r>
          </a:p>
        </p:txBody>
      </p:sp>
      <p:sp>
        <p:nvSpPr>
          <p:cNvPr id="4099" name="Rectangle 3">
            <a:extLst>
              <a:ext uri="{FF2B5EF4-FFF2-40B4-BE49-F238E27FC236}">
                <a16:creationId xmlns:a16="http://schemas.microsoft.com/office/drawing/2014/main" id="{9576555D-760D-4ED7-8E15-BEA83F425A22}"/>
              </a:ext>
            </a:extLst>
          </p:cNvPr>
          <p:cNvSpPr>
            <a:spLocks noGrp="1" noChangeArrowheads="1"/>
          </p:cNvSpPr>
          <p:nvPr>
            <p:ph type="subTitle" idx="1"/>
          </p:nvPr>
        </p:nvSpPr>
        <p:spPr>
          <a:xfrm>
            <a:off x="1600200" y="4191000"/>
            <a:ext cx="6019800" cy="1752600"/>
          </a:xfrm>
        </p:spPr>
        <p:txBody>
          <a:bodyPr/>
          <a:lstStyle/>
          <a:p>
            <a:pPr algn="ctr">
              <a:lnSpc>
                <a:spcPct val="80000"/>
              </a:lnSpc>
            </a:pPr>
            <a:endParaRPr lang="it-IT" altLang="it-IT" sz="3000">
              <a:solidFill>
                <a:srgbClr val="6600FF"/>
              </a:solidFill>
            </a:endParaRPr>
          </a:p>
          <a:p>
            <a:pPr algn="ctr">
              <a:lnSpc>
                <a:spcPct val="80000"/>
              </a:lnSpc>
            </a:pPr>
            <a:r>
              <a:rPr lang="it-IT" altLang="it-IT" sz="3000"/>
              <a:t>PROGETTO DI INCLUSIONE VERTICALE</a:t>
            </a:r>
            <a:r>
              <a:rPr lang="it-IT" altLang="it-IT" sz="3000">
                <a:solidFill>
                  <a:schemeClr val="hlink"/>
                </a:solidFill>
              </a:rPr>
              <a:t> </a:t>
            </a:r>
          </a:p>
          <a:p>
            <a:pPr algn="ctr">
              <a:lnSpc>
                <a:spcPct val="80000"/>
              </a:lnSpc>
            </a:pPr>
            <a:r>
              <a:rPr lang="it-IT" altLang="it-IT" sz="3000">
                <a:solidFill>
                  <a:schemeClr val="hlink"/>
                </a:solidFill>
              </a:rPr>
              <a:t>Anno scolastico 2016/2017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a:extLst>
              <a:ext uri="{FF2B5EF4-FFF2-40B4-BE49-F238E27FC236}">
                <a16:creationId xmlns:a16="http://schemas.microsoft.com/office/drawing/2014/main" id="{D7F8CD7B-2C22-430F-9E36-85AF01BB2F62}"/>
              </a:ext>
            </a:extLst>
          </p:cNvPr>
          <p:cNvSpPr>
            <a:spLocks noGrp="1" noChangeArrowheads="1"/>
          </p:cNvSpPr>
          <p:nvPr>
            <p:ph sz="quarter" idx="2"/>
          </p:nvPr>
        </p:nvSpPr>
        <p:spPr>
          <a:xfrm>
            <a:off x="4495800" y="609600"/>
            <a:ext cx="4038600" cy="1295400"/>
          </a:xfrm>
        </p:spPr>
        <p:txBody>
          <a:bodyPr/>
          <a:lstStyle/>
          <a:p>
            <a:pPr algn="ctr">
              <a:buFont typeface="Wingdings" panose="05000000000000000000" pitchFamily="2" charset="2"/>
              <a:buNone/>
            </a:pPr>
            <a:r>
              <a:rPr lang="it-IT" altLang="it-IT" sz="1800"/>
              <a:t>I bambini dovevano attaccare le mollette con le coccinelle sullo spicchio di cerchio con il numero corrispondente</a:t>
            </a:r>
            <a:r>
              <a:rPr lang="it-IT" altLang="it-IT" sz="2400"/>
              <a:t> </a:t>
            </a:r>
          </a:p>
        </p:txBody>
      </p:sp>
      <p:sp>
        <p:nvSpPr>
          <p:cNvPr id="36875" name="Rectangle 11">
            <a:extLst>
              <a:ext uri="{FF2B5EF4-FFF2-40B4-BE49-F238E27FC236}">
                <a16:creationId xmlns:a16="http://schemas.microsoft.com/office/drawing/2014/main" id="{E80330A6-1B79-4E4B-A881-C04F3BE10DF6}"/>
              </a:ext>
            </a:extLst>
          </p:cNvPr>
          <p:cNvSpPr>
            <a:spLocks noGrp="1" noChangeArrowheads="1"/>
          </p:cNvSpPr>
          <p:nvPr>
            <p:ph sz="quarter" idx="3"/>
          </p:nvPr>
        </p:nvSpPr>
        <p:spPr>
          <a:xfrm>
            <a:off x="152400" y="3733800"/>
            <a:ext cx="3810000" cy="685800"/>
          </a:xfrm>
        </p:spPr>
        <p:txBody>
          <a:bodyPr/>
          <a:lstStyle/>
          <a:p>
            <a:pPr algn="ctr">
              <a:buFont typeface="Wingdings" panose="05000000000000000000" pitchFamily="2" charset="2"/>
              <a:buNone/>
            </a:pPr>
            <a:r>
              <a:rPr lang="it-IT" altLang="it-IT" sz="2400"/>
              <a:t>Gioco di associazione di quantità - numero</a:t>
            </a:r>
          </a:p>
        </p:txBody>
      </p:sp>
      <p:pic>
        <p:nvPicPr>
          <p:cNvPr id="36877" name="Immagine 8" descr="DSC04835">
            <a:extLst>
              <a:ext uri="{FF2B5EF4-FFF2-40B4-BE49-F238E27FC236}">
                <a16:creationId xmlns:a16="http://schemas.microsoft.com/office/drawing/2014/main" id="{852E49A3-C229-4F73-9096-3753256BE0BF}"/>
              </a:ext>
            </a:extLst>
          </p:cNvPr>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457200" y="685800"/>
            <a:ext cx="3810000" cy="2509838"/>
          </a:xfrm>
          <a:noFill/>
          <a:ln w="50800">
            <a:solidFill>
              <a:srgbClr val="FF99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8" name="Immagine 9" descr="20170614_141934">
            <a:extLst>
              <a:ext uri="{FF2B5EF4-FFF2-40B4-BE49-F238E27FC236}">
                <a16:creationId xmlns:a16="http://schemas.microsoft.com/office/drawing/2014/main" id="{7520454B-20DF-47AD-99B8-306ED2E47328}"/>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rcRect/>
          <a:stretch>
            <a:fillRect/>
          </a:stretch>
        </p:blipFill>
        <p:spPr>
          <a:xfrm rot="627825">
            <a:off x="4164013" y="2774950"/>
            <a:ext cx="4724400" cy="3116263"/>
          </a:xfrm>
          <a:noFill/>
          <a:ln w="38100">
            <a:solidFill>
              <a:srgbClr val="33CC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extLst>
              <a:ext uri="{FF2B5EF4-FFF2-40B4-BE49-F238E27FC236}">
                <a16:creationId xmlns:a16="http://schemas.microsoft.com/office/drawing/2014/main" id="{3BE93EA8-8ADF-4739-9685-BAA93817DC08}"/>
              </a:ext>
            </a:extLst>
          </p:cNvPr>
          <p:cNvSpPr>
            <a:spLocks noGrp="1" noChangeArrowheads="1"/>
          </p:cNvSpPr>
          <p:nvPr>
            <p:ph sz="quarter" idx="2"/>
          </p:nvPr>
        </p:nvSpPr>
        <p:spPr>
          <a:xfrm>
            <a:off x="5105400" y="762000"/>
            <a:ext cx="4038600" cy="1866900"/>
          </a:xfrm>
        </p:spPr>
        <p:txBody>
          <a:bodyPr/>
          <a:lstStyle/>
          <a:p>
            <a:pPr algn="ctr">
              <a:buFont typeface="Wingdings" panose="05000000000000000000" pitchFamily="2" charset="2"/>
              <a:buNone/>
            </a:pPr>
            <a:r>
              <a:rPr lang="it-IT" altLang="it-IT" sz="1800"/>
              <a:t>Dati i cartellini con i numeri da 0 a 9 i bambini dovevano attaccarci la giusta quantità di mollette</a:t>
            </a:r>
          </a:p>
        </p:txBody>
      </p:sp>
      <p:sp>
        <p:nvSpPr>
          <p:cNvPr id="39943" name="Rectangle 7">
            <a:extLst>
              <a:ext uri="{FF2B5EF4-FFF2-40B4-BE49-F238E27FC236}">
                <a16:creationId xmlns:a16="http://schemas.microsoft.com/office/drawing/2014/main" id="{22E1AA90-4D9A-4966-AB35-26275FB961FB}"/>
              </a:ext>
            </a:extLst>
          </p:cNvPr>
          <p:cNvSpPr>
            <a:spLocks noGrp="1" noChangeArrowheads="1"/>
          </p:cNvSpPr>
          <p:nvPr>
            <p:ph sz="quarter" idx="3"/>
          </p:nvPr>
        </p:nvSpPr>
        <p:spPr/>
        <p:txBody>
          <a:bodyPr/>
          <a:lstStyle/>
          <a:p>
            <a:pPr algn="ctr">
              <a:buFont typeface="Wingdings" panose="05000000000000000000" pitchFamily="2" charset="2"/>
              <a:buNone/>
            </a:pPr>
            <a:r>
              <a:rPr lang="it-IT" altLang="it-IT" sz="1800"/>
              <a:t>Date delle ciotoline con all’interno un numero, i bambini dovevano inserirvi all’interno con delle pinze la corrispondente quantità di pon pon </a:t>
            </a:r>
          </a:p>
        </p:txBody>
      </p:sp>
      <p:pic>
        <p:nvPicPr>
          <p:cNvPr id="39946" name="Immagine 11" descr="DSC04860">
            <a:extLst>
              <a:ext uri="{FF2B5EF4-FFF2-40B4-BE49-F238E27FC236}">
                <a16:creationId xmlns:a16="http://schemas.microsoft.com/office/drawing/2014/main" id="{65336DD8-8FD1-42FA-AB0F-6578CF3325A0}"/>
              </a:ext>
            </a:extLst>
          </p:cNvPr>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a:xfrm rot="21159378">
            <a:off x="4678363" y="2892425"/>
            <a:ext cx="4114800" cy="3505200"/>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8" name="Picture 12">
            <a:extLst>
              <a:ext uri="{FF2B5EF4-FFF2-40B4-BE49-F238E27FC236}">
                <a16:creationId xmlns:a16="http://schemas.microsoft.com/office/drawing/2014/main" id="{A3225875-5DA1-4063-8CDC-AD178895AF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04800"/>
            <a:ext cx="48768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50B183C-E9CB-431C-9D4B-9419C6011347}"/>
              </a:ext>
            </a:extLst>
          </p:cNvPr>
          <p:cNvSpPr>
            <a:spLocks noGrp="1" noChangeArrowheads="1"/>
          </p:cNvSpPr>
          <p:nvPr>
            <p:ph type="title"/>
          </p:nvPr>
        </p:nvSpPr>
        <p:spPr/>
        <p:txBody>
          <a:bodyPr/>
          <a:lstStyle/>
          <a:p>
            <a:pPr algn="ctr"/>
            <a:r>
              <a:rPr lang="it-IT" altLang="it-IT" sz="2800"/>
              <a:t>I bambini di tre anni hanno effettuato semplici giochi di associazione e categorizzazione per </a:t>
            </a:r>
            <a:r>
              <a:rPr lang="it-IT" altLang="it-IT" sz="2800">
                <a:solidFill>
                  <a:srgbClr val="33CC33"/>
                </a:solidFill>
              </a:rPr>
              <a:t>colore</a:t>
            </a:r>
            <a:r>
              <a:rPr lang="it-IT" altLang="it-IT" sz="2800"/>
              <a:t>  e </a:t>
            </a:r>
            <a:r>
              <a:rPr lang="it-IT" altLang="it-IT" sz="2800">
                <a:solidFill>
                  <a:srgbClr val="33CC33"/>
                </a:solidFill>
              </a:rPr>
              <a:t>forma</a:t>
            </a:r>
          </a:p>
        </p:txBody>
      </p:sp>
      <p:pic>
        <p:nvPicPr>
          <p:cNvPr id="41988" name="Immagine 12" descr="20170614_141003">
            <a:extLst>
              <a:ext uri="{FF2B5EF4-FFF2-40B4-BE49-F238E27FC236}">
                <a16:creationId xmlns:a16="http://schemas.microsoft.com/office/drawing/2014/main" id="{B7DFF626-206C-40B3-A680-9AA0A4DA536A}"/>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a:ext>
            </a:extLst>
          </a:blip>
          <a:srcRect/>
          <a:stretch>
            <a:fillRect/>
          </a:stretch>
        </p:blipFill>
        <p:spPr>
          <a:xfrm>
            <a:off x="457200" y="2511425"/>
            <a:ext cx="4419600" cy="276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Rectangle 6">
            <a:extLst>
              <a:ext uri="{FF2B5EF4-FFF2-40B4-BE49-F238E27FC236}">
                <a16:creationId xmlns:a16="http://schemas.microsoft.com/office/drawing/2014/main" id="{C70BD0CF-1B0A-4E76-B327-8E778B6743F9}"/>
              </a:ext>
            </a:extLst>
          </p:cNvPr>
          <p:cNvSpPr>
            <a:spLocks noGrp="1" noChangeArrowheads="1"/>
          </p:cNvSpPr>
          <p:nvPr>
            <p:ph type="body" sz="half" idx="2"/>
          </p:nvPr>
        </p:nvSpPr>
        <p:spPr/>
        <p:txBody>
          <a:bodyPr/>
          <a:lstStyle/>
          <a:p>
            <a:pPr algn="ctr">
              <a:lnSpc>
                <a:spcPct val="90000"/>
              </a:lnSpc>
              <a:buFont typeface="Wingdings" panose="05000000000000000000" pitchFamily="2" charset="2"/>
              <a:buNone/>
            </a:pPr>
            <a:r>
              <a:rPr lang="it-IT" altLang="it-IT" sz="2800"/>
              <a:t>I bambini dovevano attaccare la coda al coniglietto del colore corrispondente, facendo attenzione ad attaccare la coda grande ai coniglietti grandi e la coda piccola a quelli piccoli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73D0C126-9956-46E8-9FDB-3E206C2B6AFD}"/>
              </a:ext>
            </a:extLst>
          </p:cNvPr>
          <p:cNvSpPr>
            <a:spLocks noGrp="1" noChangeArrowheads="1"/>
          </p:cNvSpPr>
          <p:nvPr>
            <p:ph sz="quarter" idx="1"/>
          </p:nvPr>
        </p:nvSpPr>
        <p:spPr>
          <a:xfrm>
            <a:off x="304800" y="609600"/>
            <a:ext cx="4038600" cy="1866900"/>
          </a:xfrm>
        </p:spPr>
        <p:txBody>
          <a:bodyPr/>
          <a:lstStyle/>
          <a:p>
            <a:pPr algn="ctr">
              <a:buFont typeface="Wingdings" panose="05000000000000000000" pitchFamily="2" charset="2"/>
              <a:buNone/>
            </a:pPr>
            <a:r>
              <a:rPr lang="it-IT" altLang="it-IT" sz="2400"/>
              <a:t>I bambini dovevano posizionare nel cerchio del colore corrispondente i diversi oggetti dati</a:t>
            </a:r>
          </a:p>
        </p:txBody>
      </p:sp>
      <p:sp>
        <p:nvSpPr>
          <p:cNvPr id="44040" name="Rectangle 8">
            <a:extLst>
              <a:ext uri="{FF2B5EF4-FFF2-40B4-BE49-F238E27FC236}">
                <a16:creationId xmlns:a16="http://schemas.microsoft.com/office/drawing/2014/main" id="{1F0EB6C6-E9E8-4550-A93B-D194487B2E7B}"/>
              </a:ext>
            </a:extLst>
          </p:cNvPr>
          <p:cNvSpPr>
            <a:spLocks noGrp="1" noChangeArrowheads="1"/>
          </p:cNvSpPr>
          <p:nvPr>
            <p:ph sz="quarter" idx="4"/>
          </p:nvPr>
        </p:nvSpPr>
        <p:spPr>
          <a:xfrm>
            <a:off x="4572000" y="3505200"/>
            <a:ext cx="4114800" cy="2209800"/>
          </a:xfrm>
        </p:spPr>
        <p:txBody>
          <a:bodyPr/>
          <a:lstStyle/>
          <a:p>
            <a:pPr algn="ctr">
              <a:buFont typeface="Wingdings" panose="05000000000000000000" pitchFamily="2" charset="2"/>
              <a:buNone/>
            </a:pPr>
            <a:r>
              <a:rPr lang="it-IT" altLang="it-IT" sz="2400"/>
              <a:t>Data una scatola piena di tappi di colore diverso i bambini dovevano inserirli nello scomparto del colore corrispondente </a:t>
            </a:r>
          </a:p>
        </p:txBody>
      </p:sp>
      <p:pic>
        <p:nvPicPr>
          <p:cNvPr id="44041" name="Immagine 13" descr="20170614_090912">
            <a:extLst>
              <a:ext uri="{FF2B5EF4-FFF2-40B4-BE49-F238E27FC236}">
                <a16:creationId xmlns:a16="http://schemas.microsoft.com/office/drawing/2014/main" id="{C68E373D-FB7B-4441-80EE-C96EB06C6ACA}"/>
              </a:ext>
            </a:extLst>
          </p:cNvPr>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5029200" y="1143000"/>
            <a:ext cx="3238500" cy="1866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2" name="Immagine 15">
            <a:extLst>
              <a:ext uri="{FF2B5EF4-FFF2-40B4-BE49-F238E27FC236}">
                <a16:creationId xmlns:a16="http://schemas.microsoft.com/office/drawing/2014/main" id="{60EB1FCE-8612-4A0A-AD82-953FF67891DC}"/>
              </a:ext>
            </a:extLst>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533400" y="2743200"/>
            <a:ext cx="3581400" cy="2643188"/>
          </a:xfrm>
          <a:noFill/>
          <a:ln w="38100">
            <a:pattFill prst="lgCheck">
              <a:fgClr>
                <a:srgbClr val="FF00FF"/>
              </a:fgClr>
              <a:bgClr>
                <a:srgbClr val="6600CC"/>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a:extLst>
              <a:ext uri="{FF2B5EF4-FFF2-40B4-BE49-F238E27FC236}">
                <a16:creationId xmlns:a16="http://schemas.microsoft.com/office/drawing/2014/main" id="{4CE56315-3FA5-4D13-90E7-8545C1CD6221}"/>
              </a:ext>
            </a:extLst>
          </p:cNvPr>
          <p:cNvSpPr>
            <a:spLocks noGrp="1" noChangeArrowheads="1"/>
          </p:cNvSpPr>
          <p:nvPr>
            <p:ph sz="quarter" idx="1"/>
          </p:nvPr>
        </p:nvSpPr>
        <p:spPr>
          <a:xfrm>
            <a:off x="457200" y="2971800"/>
            <a:ext cx="4038600" cy="1866900"/>
          </a:xfrm>
        </p:spPr>
        <p:txBody>
          <a:bodyPr/>
          <a:lstStyle/>
          <a:p>
            <a:pPr algn="ctr">
              <a:buFont typeface="Wingdings" panose="05000000000000000000" pitchFamily="2" charset="2"/>
              <a:buNone/>
            </a:pPr>
            <a:r>
              <a:rPr lang="it-IT" altLang="it-IT" sz="2400"/>
              <a:t>     I bambini dovevano posizionare le cannucce  colorate nel barattolino giusto </a:t>
            </a:r>
          </a:p>
        </p:txBody>
      </p:sp>
      <p:pic>
        <p:nvPicPr>
          <p:cNvPr id="46089" name="Immagine 16">
            <a:extLst>
              <a:ext uri="{FF2B5EF4-FFF2-40B4-BE49-F238E27FC236}">
                <a16:creationId xmlns:a16="http://schemas.microsoft.com/office/drawing/2014/main" id="{C136ECBA-B99D-4121-B315-7212FD7461E8}"/>
              </a:ext>
            </a:extLst>
          </p:cNvPr>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4876800" y="1371600"/>
            <a:ext cx="3968750" cy="4343400"/>
          </a:xfrm>
          <a:noFill/>
          <a:ln w="76200">
            <a:pattFill prst="wave">
              <a:fgClr>
                <a:srgbClr val="3366CC"/>
              </a:fgClr>
              <a:bgClr>
                <a:srgbClr val="CCCC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WordArt 5">
            <a:extLst>
              <a:ext uri="{FF2B5EF4-FFF2-40B4-BE49-F238E27FC236}">
                <a16:creationId xmlns:a16="http://schemas.microsoft.com/office/drawing/2014/main" id="{5F2EA20A-12E6-4624-A173-988283FF4375}"/>
              </a:ext>
            </a:extLst>
          </p:cNvPr>
          <p:cNvSpPr>
            <a:spLocks noChangeArrowheads="1" noChangeShapeType="1" noTextEdit="1"/>
          </p:cNvSpPr>
          <p:nvPr/>
        </p:nvSpPr>
        <p:spPr bwMode="auto">
          <a:xfrm>
            <a:off x="1828800" y="1219200"/>
            <a:ext cx="5638800" cy="3810000"/>
          </a:xfrm>
          <a:prstGeom prst="rect">
            <a:avLst/>
          </a:prstGeom>
        </p:spPr>
        <p:txBody>
          <a:bodyPr wrap="none" fromWordArt="1">
            <a:prstTxWarp prst="textPlain">
              <a:avLst>
                <a:gd name="adj" fmla="val 50000"/>
              </a:avLst>
            </a:prstTxWarp>
          </a:bodyPr>
          <a:lstStyle/>
          <a:p>
            <a:r>
              <a:rPr lang="it-IT" sz="3600" kern="10">
                <a:ln w="9525">
                  <a:solidFill>
                    <a:srgbClr val="000000"/>
                  </a:solidFill>
                  <a:round/>
                  <a:headEnd/>
                  <a:tailEnd/>
                </a:ln>
                <a:solidFill>
                  <a:srgbClr val="00CCFF"/>
                </a:solidFill>
                <a:effectLst>
                  <a:outerShdw dist="35921" dir="2700000" algn="ctr" rotWithShape="0">
                    <a:srgbClr val="808080">
                      <a:alpha val="80000"/>
                    </a:srgbClr>
                  </a:outerShdw>
                </a:effectLst>
                <a:latin typeface="Arial Black" panose="020B0A04020102020204" pitchFamily="34" charset="0"/>
              </a:rPr>
              <a:t>SCUOLA PRIMARIA </a:t>
            </a:r>
          </a:p>
          <a:p>
            <a:r>
              <a:rPr lang="it-IT" sz="3600" kern="10">
                <a:ln w="9525">
                  <a:solidFill>
                    <a:srgbClr val="000000"/>
                  </a:solidFill>
                  <a:round/>
                  <a:headEnd/>
                  <a:tailEnd/>
                </a:ln>
                <a:solidFill>
                  <a:srgbClr val="00CCFF"/>
                </a:solidFill>
                <a:effectLst>
                  <a:outerShdw dist="35921" dir="2700000" algn="ctr" rotWithShape="0">
                    <a:srgbClr val="808080">
                      <a:alpha val="80000"/>
                    </a:srgbClr>
                  </a:outerShdw>
                </a:effectLst>
                <a:latin typeface="Arial Black" panose="020B0A04020102020204" pitchFamily="34" charset="0"/>
              </a:rPr>
              <a:t>"A. FRANK"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4429304-9899-494F-8349-DE05612CB684}"/>
              </a:ext>
            </a:extLst>
          </p:cNvPr>
          <p:cNvSpPr>
            <a:spLocks noGrp="1" noChangeArrowheads="1"/>
          </p:cNvSpPr>
          <p:nvPr>
            <p:ph type="title"/>
          </p:nvPr>
        </p:nvSpPr>
        <p:spPr>
          <a:xfrm>
            <a:off x="457200" y="457200"/>
            <a:ext cx="8229600" cy="838200"/>
          </a:xfrm>
        </p:spPr>
        <p:txBody>
          <a:bodyPr/>
          <a:lstStyle/>
          <a:p>
            <a:pPr algn="ctr"/>
            <a:r>
              <a:rPr lang="it-IT" altLang="it-IT" sz="1800"/>
              <a:t>CLASSE I A </a:t>
            </a:r>
            <a:br>
              <a:rPr lang="it-IT" altLang="it-IT" sz="1800"/>
            </a:br>
            <a:r>
              <a:rPr lang="it-IT" altLang="it-IT" sz="1800"/>
              <a:t>     </a:t>
            </a:r>
            <a:r>
              <a:rPr lang="it-IT" altLang="it-IT" sz="1800" b="1"/>
              <a:t>“Tutti in linea”</a:t>
            </a:r>
            <a:r>
              <a:rPr lang="it-IT" altLang="it-IT" sz="1800">
                <a:solidFill>
                  <a:srgbClr val="800080"/>
                </a:solidFill>
              </a:rPr>
              <a:t> 	</a:t>
            </a:r>
          </a:p>
        </p:txBody>
      </p:sp>
      <p:sp>
        <p:nvSpPr>
          <p:cNvPr id="48131" name="Rectangle 3">
            <a:extLst>
              <a:ext uri="{FF2B5EF4-FFF2-40B4-BE49-F238E27FC236}">
                <a16:creationId xmlns:a16="http://schemas.microsoft.com/office/drawing/2014/main" id="{9D3432D5-C03E-4470-B913-5D7E8C40A840}"/>
              </a:ext>
            </a:extLst>
          </p:cNvPr>
          <p:cNvSpPr>
            <a:spLocks noGrp="1" noChangeArrowheads="1"/>
          </p:cNvSpPr>
          <p:nvPr>
            <p:ph type="body" idx="1"/>
          </p:nvPr>
        </p:nvSpPr>
        <p:spPr>
          <a:xfrm>
            <a:off x="457200" y="1524000"/>
            <a:ext cx="8229600" cy="4495800"/>
          </a:xfrm>
        </p:spPr>
        <p:txBody>
          <a:bodyPr/>
          <a:lstStyle/>
          <a:p>
            <a:pPr>
              <a:lnSpc>
                <a:spcPct val="80000"/>
              </a:lnSpc>
              <a:buFont typeface="Wingdings" panose="05000000000000000000" pitchFamily="2" charset="2"/>
              <a:buNone/>
            </a:pPr>
            <a:r>
              <a:rPr lang="it-IT" altLang="it-IT" sz="1800"/>
              <a:t>Il compito richiede di realizzare insieme una linea dei numeri collettiva, preparare i cartellini con i numeri e giocare ad occupare il posto giusto sulla linea dei numeri.</a:t>
            </a:r>
          </a:p>
          <a:p>
            <a:pPr>
              <a:lnSpc>
                <a:spcPct val="80000"/>
              </a:lnSpc>
              <a:buFont typeface="Wingdings" panose="05000000000000000000" pitchFamily="2" charset="2"/>
              <a:buNone/>
            </a:pPr>
            <a:r>
              <a:rPr lang="it-IT" altLang="it-IT" sz="1800"/>
              <a:t>I bambini ricevono un cartellino e al comando dell’insegnante si muoveranno, uno alla volta, ad occupare la posizione giusta sulla linea dei numeri disegnata a terra con del nastro adesivo.</a:t>
            </a:r>
          </a:p>
          <a:p>
            <a:pPr>
              <a:lnSpc>
                <a:spcPct val="80000"/>
              </a:lnSpc>
              <a:buFont typeface="Wingdings" panose="05000000000000000000" pitchFamily="2" charset="2"/>
              <a:buNone/>
            </a:pPr>
            <a:r>
              <a:rPr lang="it-IT" altLang="it-IT" sz="1800"/>
              <a:t>Terminato il primo turno si rimescolano tutti i cartellini e si distribuiscono di nuovo ripetendo la stessa procedura.</a:t>
            </a:r>
          </a:p>
          <a:p>
            <a:pPr>
              <a:lnSpc>
                <a:spcPct val="80000"/>
              </a:lnSpc>
              <a:buFont typeface="Wingdings" panose="05000000000000000000" pitchFamily="2" charset="2"/>
              <a:buNone/>
            </a:pPr>
            <a:r>
              <a:rPr lang="it-IT" altLang="it-IT" sz="1800"/>
              <a:t>Alla fine del gioco si posizionano tutti i numeri sulla linea in modo da averli sempre disponibili e si continua con un gioco motorio. </a:t>
            </a:r>
          </a:p>
          <a:p>
            <a:pPr>
              <a:lnSpc>
                <a:spcPct val="80000"/>
              </a:lnSpc>
              <a:buFont typeface="Wingdings" panose="05000000000000000000" pitchFamily="2" charset="2"/>
              <a:buNone/>
            </a:pPr>
            <a:r>
              <a:rPr lang="it-IT" altLang="it-IT" sz="1800"/>
              <a:t>I bambini camminano lungo la linea, facendo attenzione a far corrispondere ogni passo al numero pronunciato, prima in avanti poi indietro, all’inizio fino a 10, poi fino a 20.</a:t>
            </a:r>
          </a:p>
          <a:p>
            <a:pPr>
              <a:lnSpc>
                <a:spcPct val="80000"/>
              </a:lnSpc>
              <a:buFont typeface="Wingdings" panose="05000000000000000000" pitchFamily="2" charset="2"/>
              <a:buNone/>
            </a:pPr>
            <a:r>
              <a:rPr lang="it-IT" altLang="it-IT" sz="1800"/>
              <a:t>Questo gioco è stato riproposto di frequente, per favorire il consolidamento e l’automatizzazione dell’ordine numerico, variando di volta in volta il livello di difficoltà, inserendo delle penalità o eliminazioni per chi non prestava attenzione ad associare il movimento dei passi alla sequenza numerica pronunciata.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descr="foto modificata">
            <a:extLst>
              <a:ext uri="{FF2B5EF4-FFF2-40B4-BE49-F238E27FC236}">
                <a16:creationId xmlns:a16="http://schemas.microsoft.com/office/drawing/2014/main" id="{79BF7C69-ECBC-4938-9EB2-90D0FCCA1D59}"/>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533400"/>
            <a:ext cx="5943600" cy="3338513"/>
          </a:xfr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0" name="Picture 8" descr="foto mdificata 3">
            <a:extLst>
              <a:ext uri="{FF2B5EF4-FFF2-40B4-BE49-F238E27FC236}">
                <a16:creationId xmlns:a16="http://schemas.microsoft.com/office/drawing/2014/main" id="{A5453CE6-419F-4D93-B8EF-961A74EC9C42}"/>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rot="370856">
            <a:off x="3048000" y="3200400"/>
            <a:ext cx="5715000" cy="3209925"/>
          </a:xfrm>
          <a:noFill/>
          <a:ln w="31750">
            <a:solidFill>
              <a:srgbClr val="CC3399"/>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D4135AA0-8C42-4259-95E9-FB60DE0C09DE}"/>
              </a:ext>
            </a:extLst>
          </p:cNvPr>
          <p:cNvSpPr>
            <a:spLocks noGrp="1" noChangeArrowheads="1"/>
          </p:cNvSpPr>
          <p:nvPr>
            <p:ph type="title"/>
          </p:nvPr>
        </p:nvSpPr>
        <p:spPr>
          <a:xfrm>
            <a:off x="457200" y="457200"/>
            <a:ext cx="8229600" cy="685800"/>
          </a:xfrm>
        </p:spPr>
        <p:txBody>
          <a:bodyPr/>
          <a:lstStyle/>
          <a:p>
            <a:pPr algn="ctr"/>
            <a:r>
              <a:rPr lang="it-IT" altLang="it-IT" sz="1800" b="1"/>
              <a:t>“Salta che ti passa”</a:t>
            </a:r>
          </a:p>
        </p:txBody>
      </p:sp>
      <p:sp>
        <p:nvSpPr>
          <p:cNvPr id="51206" name="Rectangle 6">
            <a:extLst>
              <a:ext uri="{FF2B5EF4-FFF2-40B4-BE49-F238E27FC236}">
                <a16:creationId xmlns:a16="http://schemas.microsoft.com/office/drawing/2014/main" id="{9FABA5AF-4BEE-41CA-8270-580909913D90}"/>
              </a:ext>
            </a:extLst>
          </p:cNvPr>
          <p:cNvSpPr>
            <a:spLocks noGrp="1" noChangeArrowheads="1"/>
          </p:cNvSpPr>
          <p:nvPr>
            <p:ph sz="half" idx="2"/>
          </p:nvPr>
        </p:nvSpPr>
        <p:spPr>
          <a:xfrm>
            <a:off x="4267200" y="1143000"/>
            <a:ext cx="4572000" cy="5334000"/>
          </a:xfrm>
        </p:spPr>
        <p:txBody>
          <a:bodyPr/>
          <a:lstStyle/>
          <a:p>
            <a:pPr algn="ctr">
              <a:buFont typeface="Wingdings" panose="05000000000000000000" pitchFamily="2" charset="2"/>
              <a:buNone/>
            </a:pPr>
            <a:r>
              <a:rPr lang="it-IT" altLang="it-IT" sz="1400"/>
              <a:t>Questa attività motoria è utile per l’esercizio e la </a:t>
            </a:r>
            <a:r>
              <a:rPr lang="it-IT" altLang="it-IT" sz="1400" b="1"/>
              <a:t>memorizzazione delle coppie</a:t>
            </a:r>
            <a:r>
              <a:rPr lang="it-IT" altLang="it-IT" sz="1400"/>
              <a:t> necessarie </a:t>
            </a:r>
            <a:r>
              <a:rPr lang="it-IT" altLang="it-IT" sz="1400" b="1"/>
              <a:t>per la</a:t>
            </a:r>
            <a:r>
              <a:rPr lang="it-IT" altLang="it-IT" sz="1400"/>
              <a:t> </a:t>
            </a:r>
            <a:r>
              <a:rPr lang="it-IT" altLang="it-IT" sz="1400" b="1"/>
              <a:t>formazione del</a:t>
            </a:r>
            <a:r>
              <a:rPr lang="it-IT" altLang="it-IT" sz="1400"/>
              <a:t> </a:t>
            </a:r>
            <a:r>
              <a:rPr lang="it-IT" altLang="it-IT" sz="1800" b="1"/>
              <a:t>10</a:t>
            </a:r>
            <a:r>
              <a:rPr lang="it-IT" altLang="it-IT" sz="1400"/>
              <a:t>:ho formato due squadre che si sono disposte appaiate, ogni bambino aveva di fronte il corrispondente dell’altra squadra.</a:t>
            </a:r>
          </a:p>
          <a:p>
            <a:pPr algn="ctr"/>
            <a:r>
              <a:rPr lang="it-IT" altLang="it-IT" sz="1400"/>
              <a:t>Il primo bambino doveva pensare ad un numero compreso tra 1 e 10, e senza parlare, cominciava a saltellare sul posto: i saltelli corrispondevano al numero scelto (se aveva pensato al numero 3, ad esempio faceva 3 saltelli). Il compagno dell’altra squadra, sempre senza parlare, rispondeva saltellando per il numero di volte che corrisponde al numero complementare “saltellato” dal bambino avversario.</a:t>
            </a:r>
          </a:p>
          <a:p>
            <a:pPr algn="ctr"/>
            <a:r>
              <a:rPr lang="it-IT" altLang="it-IT" sz="1400"/>
              <a:t>Se la risposta motoria del secondo alunno era corretta, la sua squadra guadagnava un punto.</a:t>
            </a:r>
          </a:p>
        </p:txBody>
      </p:sp>
      <p:pic>
        <p:nvPicPr>
          <p:cNvPr id="51207" name="Picture 7" descr="immagine 8">
            <a:extLst>
              <a:ext uri="{FF2B5EF4-FFF2-40B4-BE49-F238E27FC236}">
                <a16:creationId xmlns:a16="http://schemas.microsoft.com/office/drawing/2014/main" id="{C099D51B-4673-4EA7-AB68-7391FD1D7D48}"/>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57200" y="1219200"/>
            <a:ext cx="3606800" cy="314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id="{1910B5E0-C54A-4EE1-ADF1-161B252A6970}"/>
              </a:ext>
            </a:extLst>
          </p:cNvPr>
          <p:cNvSpPr>
            <a:spLocks noGrp="1" noChangeArrowheads="1"/>
          </p:cNvSpPr>
          <p:nvPr>
            <p:ph type="title"/>
          </p:nvPr>
        </p:nvSpPr>
        <p:spPr>
          <a:xfrm>
            <a:off x="457200" y="457200"/>
            <a:ext cx="8229600" cy="533400"/>
          </a:xfrm>
        </p:spPr>
        <p:txBody>
          <a:bodyPr/>
          <a:lstStyle/>
          <a:p>
            <a:pPr algn="ctr"/>
            <a:r>
              <a:rPr lang="it-IT" altLang="it-IT" sz="1800" b="1"/>
              <a:t>“Il posto giusto”</a:t>
            </a:r>
          </a:p>
        </p:txBody>
      </p:sp>
      <p:sp>
        <p:nvSpPr>
          <p:cNvPr id="53255" name="Rectangle 7">
            <a:extLst>
              <a:ext uri="{FF2B5EF4-FFF2-40B4-BE49-F238E27FC236}">
                <a16:creationId xmlns:a16="http://schemas.microsoft.com/office/drawing/2014/main" id="{446AD71A-9063-477B-9D75-829A654F842E}"/>
              </a:ext>
            </a:extLst>
          </p:cNvPr>
          <p:cNvSpPr>
            <a:spLocks noGrp="1" noChangeArrowheads="1"/>
          </p:cNvSpPr>
          <p:nvPr>
            <p:ph type="body" sz="half" idx="1"/>
          </p:nvPr>
        </p:nvSpPr>
        <p:spPr>
          <a:xfrm>
            <a:off x="381000" y="1143000"/>
            <a:ext cx="4038600" cy="4953000"/>
          </a:xfrm>
        </p:spPr>
        <p:txBody>
          <a:bodyPr/>
          <a:lstStyle/>
          <a:p>
            <a:pPr>
              <a:lnSpc>
                <a:spcPct val="80000"/>
              </a:lnSpc>
              <a:buFont typeface="Wingdings" panose="05000000000000000000" pitchFamily="2" charset="2"/>
              <a:buNone/>
            </a:pPr>
            <a:r>
              <a:rPr lang="it-IT" altLang="it-IT" sz="1600"/>
              <a:t>Attraverso l’uso e la manipolazione di cannucce, i bambini sono invitati a formare delle decine, cioè dieci cannucce legate a formare tanti mazzetti.</a:t>
            </a:r>
          </a:p>
          <a:p>
            <a:pPr>
              <a:lnSpc>
                <a:spcPct val="80000"/>
              </a:lnSpc>
              <a:buFont typeface="Wingdings" panose="05000000000000000000" pitchFamily="2" charset="2"/>
              <a:buNone/>
            </a:pPr>
            <a:r>
              <a:rPr lang="it-IT" altLang="it-IT" sz="1600"/>
              <a:t>Gli alunni sono stati divisi in squadre.</a:t>
            </a:r>
          </a:p>
          <a:p>
            <a:pPr>
              <a:lnSpc>
                <a:spcPct val="80000"/>
              </a:lnSpc>
              <a:buFont typeface="Wingdings" panose="05000000000000000000" pitchFamily="2" charset="2"/>
              <a:buNone/>
            </a:pPr>
            <a:r>
              <a:rPr lang="it-IT" altLang="it-IT" sz="1600"/>
              <a:t>Davanti agli alunni è stato allestito un percorso.</a:t>
            </a:r>
          </a:p>
          <a:p>
            <a:pPr>
              <a:lnSpc>
                <a:spcPct val="80000"/>
              </a:lnSpc>
            </a:pPr>
            <a:r>
              <a:rPr lang="it-IT" altLang="it-IT" sz="1600"/>
              <a:t>Un membro della squadra estraeva un numero. Prima di eseguire il percorso la squadra doveva comporre il numero estratto con i mazzetti-decina e le unità (cannucce singole)… Di corsa fare lo slalom e posizionare i mazzetti-decina e le cannucce-unità negli appositi cerchi: in questo modo scomponevano il numero estratto.</a:t>
            </a:r>
          </a:p>
          <a:p>
            <a:pPr>
              <a:lnSpc>
                <a:spcPct val="80000"/>
              </a:lnSpc>
            </a:pPr>
            <a:r>
              <a:rPr lang="it-IT" altLang="it-IT" sz="1600"/>
              <a:t>Se la scomposizione era corretta la squadra guadagnava un punto, se l’altra squadra ricomponendo le cifre indovinava il numero iniziale, guadagnava anch’essa un punto.</a:t>
            </a:r>
          </a:p>
          <a:p>
            <a:pPr>
              <a:lnSpc>
                <a:spcPct val="80000"/>
              </a:lnSpc>
            </a:pPr>
            <a:r>
              <a:rPr lang="it-IT" altLang="it-IT" sz="1600"/>
              <a:t>Il gioco proseguiva invertendo ogni volta le parti. </a:t>
            </a:r>
          </a:p>
        </p:txBody>
      </p:sp>
      <p:pic>
        <p:nvPicPr>
          <p:cNvPr id="53258" name="Picture 10" descr="foto mod 202">
            <a:extLst>
              <a:ext uri="{FF2B5EF4-FFF2-40B4-BE49-F238E27FC236}">
                <a16:creationId xmlns:a16="http://schemas.microsoft.com/office/drawing/2014/main" id="{F3E9C3AB-2443-48F2-BB87-7817763461F6}"/>
              </a:ext>
            </a:extLst>
          </p:cNvPr>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4876800" y="1066800"/>
            <a:ext cx="3838575" cy="1866900"/>
          </a:xfr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9" name="Picture 11" descr="foto u e da">
            <a:extLst>
              <a:ext uri="{FF2B5EF4-FFF2-40B4-BE49-F238E27FC236}">
                <a16:creationId xmlns:a16="http://schemas.microsoft.com/office/drawing/2014/main" id="{1913013A-38D3-4579-8109-9528CBBABA99}"/>
              </a:ext>
            </a:extLst>
          </p:cNvPr>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4724400" y="3406775"/>
            <a:ext cx="4114800" cy="3235325"/>
          </a:xfr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60" name="Rectangle 12">
            <a:extLst>
              <a:ext uri="{FF2B5EF4-FFF2-40B4-BE49-F238E27FC236}">
                <a16:creationId xmlns:a16="http://schemas.microsoft.com/office/drawing/2014/main" id="{7EC90AA4-5CED-42E7-BCD8-32D5DD0C81E9}"/>
              </a:ext>
            </a:extLst>
          </p:cNvPr>
          <p:cNvSpPr>
            <a:spLocks noChangeArrowheads="1"/>
          </p:cNvSpPr>
          <p:nvPr/>
        </p:nvSpPr>
        <p:spPr bwMode="auto">
          <a:xfrm>
            <a:off x="1676400" y="609600"/>
            <a:ext cx="15303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0"/>
              </a:spcBef>
              <a:spcAft>
                <a:spcPct val="0"/>
              </a:spcAft>
              <a:buClrTx/>
              <a:buSzTx/>
              <a:buFontTx/>
              <a:buNone/>
            </a:pPr>
            <a:r>
              <a:rPr lang="it-IT" altLang="it-IT" sz="1800" b="1" i="0">
                <a:latin typeface="Arial" panose="020B0604020202020204" pitchFamily="34" charset="0"/>
              </a:rPr>
              <a:t>CLASSE II 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3CE99AD-F6D5-463B-BC1E-65EE92790EF3}"/>
              </a:ext>
            </a:extLst>
          </p:cNvPr>
          <p:cNvSpPr>
            <a:spLocks noGrp="1" noChangeArrowheads="1"/>
          </p:cNvSpPr>
          <p:nvPr>
            <p:ph type="body" idx="1"/>
          </p:nvPr>
        </p:nvSpPr>
        <p:spPr>
          <a:xfrm>
            <a:off x="457200" y="381000"/>
            <a:ext cx="8229600" cy="5745163"/>
          </a:xfrm>
          <a:gradFill rotWithShape="1">
            <a:gsLst>
              <a:gs pos="0">
                <a:srgbClr val="CCCCFF">
                  <a:alpha val="33000"/>
                </a:srgbClr>
              </a:gs>
              <a:gs pos="100000">
                <a:srgbClr val="99CCFF"/>
              </a:gs>
            </a:gsLst>
            <a:path path="shape">
              <a:fillToRect l="50000" t="50000" r="50000" b="50000"/>
            </a:path>
          </a:gradFill>
          <a:ln w="57150" cmpd="thickThin">
            <a:solidFill>
              <a:srgbClr val="FF6600"/>
            </a:solidFill>
            <a:miter lim="800000"/>
            <a:headEnd/>
            <a:tailEnd/>
          </a:ln>
        </p:spPr>
        <p:txBody>
          <a:bodyPr/>
          <a:lstStyle/>
          <a:p>
            <a:pPr algn="ctr">
              <a:lnSpc>
                <a:spcPct val="75000"/>
              </a:lnSpc>
              <a:spcAft>
                <a:spcPct val="40000"/>
              </a:spcAft>
              <a:buFont typeface="Wingdings" panose="05000000000000000000" pitchFamily="2" charset="2"/>
              <a:buNone/>
            </a:pPr>
            <a:endParaRPr lang="it-IT" altLang="it-IT" sz="2000" i="1">
              <a:latin typeface="Verdana" panose="020B0604030504040204" pitchFamily="34" charset="0"/>
            </a:endParaRP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La dimensione ludica fa sì che</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gli apprendimenti siano ben radicati </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nell’esperienza dell’alunno in</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formazione e non soltanto memorizzati; </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ne deriva un sapere</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duraturo e solido.</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È proprio nell’esperienza ludica </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che ritroviamo tutti gli elementi </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capaci di </a:t>
            </a:r>
            <a:r>
              <a:rPr lang="it-IT" altLang="it-IT" sz="2400" i="1">
                <a:latin typeface="Verdana" panose="020B0604030504040204" pitchFamily="34" charset="0"/>
              </a:rPr>
              <a:t>coinvolgere </a:t>
            </a:r>
            <a:r>
              <a:rPr lang="it-IT" altLang="it-IT" sz="2400" i="1">
                <a:solidFill>
                  <a:schemeClr val="hlink"/>
                </a:solidFill>
                <a:latin typeface="Verdana" panose="020B0604030504040204" pitchFamily="34" charset="0"/>
              </a:rPr>
              <a:t>emotivamente, razionalmente</a:t>
            </a:r>
            <a:r>
              <a:rPr lang="it-IT" altLang="it-IT" sz="2000" i="1">
                <a:latin typeface="Verdana" panose="020B0604030504040204" pitchFamily="34" charset="0"/>
              </a:rPr>
              <a:t>,</a:t>
            </a:r>
          </a:p>
          <a:p>
            <a:pPr algn="ctr">
              <a:lnSpc>
                <a:spcPct val="75000"/>
              </a:lnSpc>
              <a:spcAft>
                <a:spcPct val="40000"/>
              </a:spcAft>
              <a:buFont typeface="Wingdings" panose="05000000000000000000" pitchFamily="2" charset="2"/>
              <a:buNone/>
            </a:pPr>
            <a:r>
              <a:rPr lang="it-IT" altLang="it-IT" sz="2400" i="1">
                <a:solidFill>
                  <a:schemeClr val="hlink"/>
                </a:solidFill>
                <a:latin typeface="Verdana" panose="020B0604030504040204" pitchFamily="34" charset="0"/>
              </a:rPr>
              <a:t>affettivamente, intellettualmente e socialmente</a:t>
            </a:r>
            <a:r>
              <a:rPr lang="it-IT" altLang="it-IT" sz="2000" i="1">
                <a:latin typeface="Verdana" panose="020B0604030504040204" pitchFamily="34" charset="0"/>
              </a:rPr>
              <a:t> </a:t>
            </a:r>
          </a:p>
          <a:p>
            <a:pPr algn="ctr">
              <a:lnSpc>
                <a:spcPct val="75000"/>
              </a:lnSpc>
              <a:spcAft>
                <a:spcPct val="40000"/>
              </a:spcAft>
              <a:buFont typeface="Wingdings" panose="05000000000000000000" pitchFamily="2" charset="2"/>
              <a:buNone/>
            </a:pPr>
            <a:r>
              <a:rPr lang="it-IT" altLang="it-IT" sz="2000" i="1">
                <a:latin typeface="Verdana" panose="020B0604030504040204" pitchFamily="34" charset="0"/>
              </a:rPr>
              <a:t>l’individuo di qualunque età.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2C56E8-53CE-4144-AF4B-BEE7BEEA40A7}"/>
              </a:ext>
            </a:extLst>
          </p:cNvPr>
          <p:cNvSpPr>
            <a:spLocks noGrp="1" noChangeArrowheads="1"/>
          </p:cNvSpPr>
          <p:nvPr>
            <p:ph type="title"/>
          </p:nvPr>
        </p:nvSpPr>
        <p:spPr>
          <a:xfrm>
            <a:off x="457200" y="457200"/>
            <a:ext cx="8229600" cy="609600"/>
          </a:xfrm>
        </p:spPr>
        <p:txBody>
          <a:bodyPr/>
          <a:lstStyle/>
          <a:p>
            <a:pPr algn="ctr"/>
            <a:r>
              <a:rPr lang="it-IT" altLang="it-IT" sz="2000" b="1"/>
              <a:t>“Un mondo di linee”</a:t>
            </a:r>
          </a:p>
        </p:txBody>
      </p:sp>
      <p:sp>
        <p:nvSpPr>
          <p:cNvPr id="56323" name="Rectangle 3">
            <a:extLst>
              <a:ext uri="{FF2B5EF4-FFF2-40B4-BE49-F238E27FC236}">
                <a16:creationId xmlns:a16="http://schemas.microsoft.com/office/drawing/2014/main" id="{E94C85C2-81FC-4BF9-899E-7657294FC922}"/>
              </a:ext>
            </a:extLst>
          </p:cNvPr>
          <p:cNvSpPr>
            <a:spLocks noGrp="1" noChangeArrowheads="1"/>
          </p:cNvSpPr>
          <p:nvPr>
            <p:ph type="body" idx="1"/>
          </p:nvPr>
        </p:nvSpPr>
        <p:spPr>
          <a:xfrm>
            <a:off x="457200" y="1295400"/>
            <a:ext cx="8229600" cy="4800600"/>
          </a:xfrm>
        </p:spPr>
        <p:txBody>
          <a:bodyPr/>
          <a:lstStyle/>
          <a:p>
            <a:pPr>
              <a:lnSpc>
                <a:spcPct val="80000"/>
              </a:lnSpc>
              <a:buFont typeface="Wingdings" panose="05000000000000000000" pitchFamily="2" charset="2"/>
              <a:buNone/>
            </a:pPr>
            <a:r>
              <a:rPr lang="it-IT" altLang="it-IT" sz="2000"/>
              <a:t>Per il consolidamento dei contenuti affrontati in classe relativamente alle linee (geometria) ho proposto un’attività motoria per sperimentare con il corpo le diverse tipologie: linee spezzate, curve, rette.</a:t>
            </a:r>
          </a:p>
          <a:p>
            <a:pPr>
              <a:lnSpc>
                <a:spcPct val="80000"/>
              </a:lnSpc>
            </a:pPr>
            <a:r>
              <a:rPr lang="it-IT" altLang="it-IT" sz="2000"/>
              <a:t>Ho preparato in palestra alcuni percorsi:</a:t>
            </a:r>
          </a:p>
          <a:p>
            <a:pPr>
              <a:lnSpc>
                <a:spcPct val="80000"/>
              </a:lnSpc>
              <a:buFont typeface="Wingdings" panose="05000000000000000000" pitchFamily="2" charset="2"/>
              <a:buNone/>
            </a:pPr>
            <a:r>
              <a:rPr lang="it-IT" altLang="it-IT" sz="2000"/>
              <a:t>uno costituito da coni per eseguire lo slalom;</a:t>
            </a:r>
          </a:p>
          <a:p>
            <a:pPr>
              <a:lnSpc>
                <a:spcPct val="80000"/>
              </a:lnSpc>
              <a:buFont typeface="Wingdings" panose="05000000000000000000" pitchFamily="2" charset="2"/>
              <a:buNone/>
            </a:pPr>
            <a:r>
              <a:rPr lang="it-IT" altLang="it-IT" sz="2000"/>
              <a:t>uno utilizzando una panca su cui camminare;</a:t>
            </a:r>
          </a:p>
          <a:p>
            <a:pPr>
              <a:lnSpc>
                <a:spcPct val="80000"/>
              </a:lnSpc>
              <a:buFont typeface="Wingdings" panose="05000000000000000000" pitchFamily="2" charset="2"/>
              <a:buNone/>
            </a:pPr>
            <a:r>
              <a:rPr lang="it-IT" altLang="it-IT" sz="2000"/>
              <a:t>uno usando dei cerchi per saltare;</a:t>
            </a:r>
          </a:p>
          <a:p>
            <a:pPr>
              <a:lnSpc>
                <a:spcPct val="80000"/>
              </a:lnSpc>
              <a:buFont typeface="Wingdings" panose="05000000000000000000" pitchFamily="2" charset="2"/>
              <a:buNone/>
            </a:pPr>
            <a:r>
              <a:rPr lang="it-IT" altLang="it-IT" sz="2000"/>
              <a:t>uno con aste di legno da percorrere lungo il bordo.</a:t>
            </a:r>
          </a:p>
          <a:p>
            <a:pPr>
              <a:lnSpc>
                <a:spcPct val="80000"/>
              </a:lnSpc>
            </a:pPr>
            <a:r>
              <a:rPr lang="it-IT" altLang="it-IT" sz="2000"/>
              <a:t>Formate due squadre (Flash e Fulmine), gli alunni dovevano osservare bene gli attrezzi disposti sui percorsi e muoversi facendo attenzione e memoria delle linee tracciate durante il tragitto.</a:t>
            </a:r>
          </a:p>
          <a:p>
            <a:pPr>
              <a:lnSpc>
                <a:spcPct val="80000"/>
              </a:lnSpc>
            </a:pPr>
            <a:r>
              <a:rPr lang="it-IT" altLang="it-IT" sz="2000"/>
              <a:t>Dopo che tutti i membri delle due squadre avevano eseguito i percorsi, si sono riuniti e nell’apposita scheda consegnata dall’insegnante registrato quale tipo di linea avevano tracciato.</a:t>
            </a:r>
          </a:p>
          <a:p>
            <a:pPr>
              <a:lnSpc>
                <a:spcPct val="80000"/>
              </a:lnSpc>
            </a:pPr>
            <a:r>
              <a:rPr lang="it-IT" altLang="it-IT" sz="2000"/>
              <a:t>Conclusa l’attività, ogni gruppo ha mostrato il proprio lavoro e condiviso considerazioni e riflessioni.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percor modif">
            <a:extLst>
              <a:ext uri="{FF2B5EF4-FFF2-40B4-BE49-F238E27FC236}">
                <a16:creationId xmlns:a16="http://schemas.microsoft.com/office/drawing/2014/main" id="{5E998261-11EB-4566-9334-6276A6E966E6}"/>
              </a:ext>
            </a:extLst>
          </p:cNvPr>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a:xfrm>
            <a:off x="381000" y="609600"/>
            <a:ext cx="4514850" cy="6019800"/>
          </a:xfr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0" name="Picture 6" descr="linee">
            <a:extLst>
              <a:ext uri="{FF2B5EF4-FFF2-40B4-BE49-F238E27FC236}">
                <a16:creationId xmlns:a16="http://schemas.microsoft.com/office/drawing/2014/main" id="{1BA9E2E8-10D5-4973-AB30-45A5FE2178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6025" y="304800"/>
            <a:ext cx="2571750" cy="34290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7" descr="linee 2">
            <a:extLst>
              <a:ext uri="{FF2B5EF4-FFF2-40B4-BE49-F238E27FC236}">
                <a16:creationId xmlns:a16="http://schemas.microsoft.com/office/drawing/2014/main" id="{CD21EF38-3D64-4B11-A0E9-AB042A7698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875985">
            <a:off x="4800600" y="2895600"/>
            <a:ext cx="2457450" cy="3276600"/>
          </a:xfrm>
          <a:prstGeom prst="rect">
            <a:avLst/>
          </a:prstGeom>
          <a:noFill/>
          <a:ln w="762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0" name="Picture 8">
            <a:extLst>
              <a:ext uri="{FF2B5EF4-FFF2-40B4-BE49-F238E27FC236}">
                <a16:creationId xmlns:a16="http://schemas.microsoft.com/office/drawing/2014/main" id="{B39EF0F7-8C43-43D5-A33D-B5FFFC539E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129708">
            <a:off x="2971800" y="2743200"/>
            <a:ext cx="2944813" cy="3676650"/>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descr="foto da e u">
            <a:extLst>
              <a:ext uri="{FF2B5EF4-FFF2-40B4-BE49-F238E27FC236}">
                <a16:creationId xmlns:a16="http://schemas.microsoft.com/office/drawing/2014/main" id="{AA0F9A33-1E54-42BB-BF17-263F3376C7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838200"/>
            <a:ext cx="2686050" cy="3581400"/>
          </a:xfrm>
          <a:prstGeom prst="rect">
            <a:avLst/>
          </a:prstGeom>
          <a:noFill/>
          <a:ln w="101600" cmpd="tri">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59399" name="Picture 7">
            <a:extLst>
              <a:ext uri="{FF2B5EF4-FFF2-40B4-BE49-F238E27FC236}">
                <a16:creationId xmlns:a16="http://schemas.microsoft.com/office/drawing/2014/main" id="{CDC13682-A6BD-4E78-9F58-7982209080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609600"/>
            <a:ext cx="2908300" cy="4316413"/>
          </a:xfrm>
          <a:prstGeom prst="rect">
            <a:avLst/>
          </a:prstGeom>
          <a:noFill/>
          <a:ln w="1143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A365A75C-7B35-4ADD-BACF-19701FD48BF9}"/>
              </a:ext>
            </a:extLst>
          </p:cNvPr>
          <p:cNvSpPr>
            <a:spLocks noGrp="1" noChangeArrowheads="1"/>
          </p:cNvSpPr>
          <p:nvPr>
            <p:ph type="title"/>
          </p:nvPr>
        </p:nvSpPr>
        <p:spPr>
          <a:xfrm>
            <a:off x="457200" y="457200"/>
            <a:ext cx="8229600" cy="457200"/>
          </a:xfrm>
        </p:spPr>
        <p:txBody>
          <a:bodyPr/>
          <a:lstStyle/>
          <a:p>
            <a:pPr algn="ctr"/>
            <a:r>
              <a:rPr lang="it-IT" altLang="it-IT" sz="1800" b="1"/>
              <a:t>“Caccia all’oggetto”</a:t>
            </a:r>
            <a:r>
              <a:rPr lang="it-IT" altLang="it-IT" sz="4000"/>
              <a:t> </a:t>
            </a:r>
          </a:p>
        </p:txBody>
      </p:sp>
      <p:sp>
        <p:nvSpPr>
          <p:cNvPr id="60421" name="Rectangle 5">
            <a:extLst>
              <a:ext uri="{FF2B5EF4-FFF2-40B4-BE49-F238E27FC236}">
                <a16:creationId xmlns:a16="http://schemas.microsoft.com/office/drawing/2014/main" id="{39F6D89E-A00D-4FBE-A711-FE9B9F92A1B6}"/>
              </a:ext>
            </a:extLst>
          </p:cNvPr>
          <p:cNvSpPr>
            <a:spLocks noGrp="1" noChangeArrowheads="1"/>
          </p:cNvSpPr>
          <p:nvPr>
            <p:ph sz="half" idx="1"/>
          </p:nvPr>
        </p:nvSpPr>
        <p:spPr>
          <a:xfrm>
            <a:off x="457200" y="1143000"/>
            <a:ext cx="4038600" cy="4724400"/>
          </a:xfrm>
        </p:spPr>
        <p:txBody>
          <a:bodyPr/>
          <a:lstStyle/>
          <a:p>
            <a:r>
              <a:rPr lang="it-IT" altLang="it-IT" sz="1600"/>
              <a:t>L’insegnante ha predisposto dei cerchi a terra a formare un reticolo.</a:t>
            </a:r>
          </a:p>
          <a:p>
            <a:r>
              <a:rPr lang="it-IT" altLang="it-IT" sz="1600"/>
              <a:t>Lateralmente ha disposto numeri e lettere dell’alfabeto.</a:t>
            </a:r>
          </a:p>
          <a:p>
            <a:r>
              <a:rPr lang="it-IT" altLang="it-IT" sz="1600"/>
              <a:t>Lo scopo del gioco è far individuare agli alunni delle rispettive squadre la posizione dell’oggetto indicato dall’insegnante, riportando le coordinate su un blocchetto di appunti.</a:t>
            </a:r>
          </a:p>
          <a:p>
            <a:r>
              <a:rPr lang="it-IT" altLang="it-IT" sz="1600"/>
              <a:t>Si intende verificare che gli alunni sappiano leggere e utilizzare concretamente un reticolo e le coordinate cartesiane.</a:t>
            </a:r>
          </a:p>
          <a:p>
            <a:r>
              <a:rPr lang="it-IT" altLang="it-IT" sz="1600"/>
              <a:t>Gli alunni delle due squadre hanno poi confrontato le coordinate da loro individuate, riflettuto insieme e arrivati ad una spiegazione univoca e condivisa.</a:t>
            </a:r>
          </a:p>
        </p:txBody>
      </p:sp>
      <p:pic>
        <p:nvPicPr>
          <p:cNvPr id="60424" name="Picture 8" descr="foto mod coordinate">
            <a:extLst>
              <a:ext uri="{FF2B5EF4-FFF2-40B4-BE49-F238E27FC236}">
                <a16:creationId xmlns:a16="http://schemas.microsoft.com/office/drawing/2014/main" id="{92432829-68CC-472A-BA30-570CDAB5C401}"/>
              </a:ext>
            </a:extLst>
          </p:cNvPr>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4800600" y="1143000"/>
            <a:ext cx="4114800" cy="2311400"/>
          </a:xfrm>
          <a:noFill/>
          <a:ln w="101600" cmpd="tri">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5" name="Picture 9" descr="coordinate">
            <a:extLst>
              <a:ext uri="{FF2B5EF4-FFF2-40B4-BE49-F238E27FC236}">
                <a16:creationId xmlns:a16="http://schemas.microsoft.com/office/drawing/2014/main" id="{3EBD68DA-4545-45DD-838C-C4BD4702D0D0}"/>
              </a:ext>
            </a:extLst>
          </p:cNvPr>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4419600" y="3810000"/>
            <a:ext cx="4724400" cy="2652713"/>
          </a:xfr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schieramenti 2">
            <a:extLst>
              <a:ext uri="{FF2B5EF4-FFF2-40B4-BE49-F238E27FC236}">
                <a16:creationId xmlns:a16="http://schemas.microsoft.com/office/drawing/2014/main" id="{ADABC27D-630E-4CE3-9384-9C3B441A8B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3303">
            <a:off x="533400" y="4191000"/>
            <a:ext cx="3624263" cy="2262188"/>
          </a:xfrm>
          <a:prstGeom prst="rect">
            <a:avLst/>
          </a:prstGeom>
          <a:noFill/>
          <a:ln w="101600" cmpd="dbl">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62466" name="Rectangle 2">
            <a:extLst>
              <a:ext uri="{FF2B5EF4-FFF2-40B4-BE49-F238E27FC236}">
                <a16:creationId xmlns:a16="http://schemas.microsoft.com/office/drawing/2014/main" id="{E2F806FA-E25D-4348-9904-1ED3854E5D48}"/>
              </a:ext>
            </a:extLst>
          </p:cNvPr>
          <p:cNvSpPr>
            <a:spLocks noGrp="1" noChangeArrowheads="1"/>
          </p:cNvSpPr>
          <p:nvPr>
            <p:ph type="title"/>
          </p:nvPr>
        </p:nvSpPr>
        <p:spPr>
          <a:xfrm>
            <a:off x="457200" y="457200"/>
            <a:ext cx="8229600" cy="381000"/>
          </a:xfrm>
        </p:spPr>
        <p:txBody>
          <a:bodyPr/>
          <a:lstStyle/>
          <a:p>
            <a:pPr algn="ctr"/>
            <a:r>
              <a:rPr lang="it-IT" altLang="it-IT" sz="1800" b="1"/>
              <a:t>“Gli schieramenti”</a:t>
            </a:r>
            <a:r>
              <a:rPr lang="it-IT" altLang="it-IT" sz="4000"/>
              <a:t> </a:t>
            </a:r>
          </a:p>
        </p:txBody>
      </p:sp>
      <p:sp>
        <p:nvSpPr>
          <p:cNvPr id="62467" name="Rectangle 3">
            <a:extLst>
              <a:ext uri="{FF2B5EF4-FFF2-40B4-BE49-F238E27FC236}">
                <a16:creationId xmlns:a16="http://schemas.microsoft.com/office/drawing/2014/main" id="{0744EFAF-AFB3-435B-9B0F-973492B662C4}"/>
              </a:ext>
            </a:extLst>
          </p:cNvPr>
          <p:cNvSpPr>
            <a:spLocks noGrp="1" noChangeArrowheads="1"/>
          </p:cNvSpPr>
          <p:nvPr>
            <p:ph type="body" idx="1"/>
          </p:nvPr>
        </p:nvSpPr>
        <p:spPr>
          <a:xfrm>
            <a:off x="533400" y="1066800"/>
            <a:ext cx="8229600" cy="3886200"/>
          </a:xfrm>
        </p:spPr>
        <p:txBody>
          <a:bodyPr/>
          <a:lstStyle/>
          <a:p>
            <a:pPr algn="ctr">
              <a:lnSpc>
                <a:spcPct val="80000"/>
              </a:lnSpc>
              <a:buFont typeface="Wingdings" panose="05000000000000000000" pitchFamily="2" charset="2"/>
              <a:buNone/>
            </a:pPr>
            <a:r>
              <a:rPr lang="it-IT" altLang="it-IT" sz="2000"/>
              <a:t>Abbiamo formato due squadre e distribuito ad ognuna il materiale: tappi di bottiglia, una penna e un foglio.</a:t>
            </a:r>
          </a:p>
          <a:p>
            <a:pPr algn="ctr">
              <a:lnSpc>
                <a:spcPct val="80000"/>
              </a:lnSpc>
              <a:buFont typeface="Wingdings" panose="05000000000000000000" pitchFamily="2" charset="2"/>
              <a:buNone/>
            </a:pPr>
            <a:r>
              <a:rPr lang="it-IT" altLang="it-IT" sz="2000"/>
              <a:t>L’insegnante (ma anche un bambino può svolgere questo ruolo) ha pronunciato ad alta voce una moltiplicazione compresa nella tavola pitagorica.</a:t>
            </a:r>
          </a:p>
          <a:p>
            <a:pPr algn="ctr">
              <a:lnSpc>
                <a:spcPct val="80000"/>
              </a:lnSpc>
              <a:buFont typeface="Wingdings" panose="05000000000000000000" pitchFamily="2" charset="2"/>
              <a:buNone/>
            </a:pPr>
            <a:r>
              <a:rPr lang="it-IT" altLang="it-IT" sz="2000"/>
              <a:t>Ogni volta la squadra si riuniva per costruire con i tappi lo schieramento corrispondente alla moltiplicazione menzionata.</a:t>
            </a:r>
          </a:p>
          <a:p>
            <a:pPr algn="ctr">
              <a:lnSpc>
                <a:spcPct val="80000"/>
              </a:lnSpc>
              <a:buFont typeface="Wingdings" panose="05000000000000000000" pitchFamily="2" charset="2"/>
              <a:buNone/>
            </a:pPr>
            <a:r>
              <a:rPr lang="it-IT" altLang="it-IT" sz="2000"/>
              <a:t>Una volta costruito lo schieramento, i bambini verificavano il risultato e lo scrivevano sul foglio da consegnare all’insegnante.</a:t>
            </a:r>
          </a:p>
          <a:p>
            <a:pPr algn="ctr">
              <a:lnSpc>
                <a:spcPct val="80000"/>
              </a:lnSpc>
              <a:buFont typeface="Wingdings" panose="05000000000000000000" pitchFamily="2" charset="2"/>
              <a:buNone/>
            </a:pPr>
            <a:r>
              <a:rPr lang="it-IT" altLang="it-IT" sz="2000"/>
              <a:t>Le squadre che avevano scritto il numero corretto e costruito lo schieramento corrispondente avevano diritto a un premio: un tiro a canestro.</a:t>
            </a:r>
          </a:p>
        </p:txBody>
      </p:sp>
      <p:pic>
        <p:nvPicPr>
          <p:cNvPr id="62469" name="Picture 5" descr="schiaramenti mod">
            <a:extLst>
              <a:ext uri="{FF2B5EF4-FFF2-40B4-BE49-F238E27FC236}">
                <a16:creationId xmlns:a16="http://schemas.microsoft.com/office/drawing/2014/main" id="{87B467CE-6441-4E8D-B62E-A0CA95E2FF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48628">
            <a:off x="5556250" y="4481513"/>
            <a:ext cx="3048000" cy="1954212"/>
          </a:xfrm>
          <a:prstGeom prst="rect">
            <a:avLst/>
          </a:prstGeom>
          <a:noFill/>
          <a:ln w="1016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502AD4-F660-4985-A549-94E35EDFAE8F}"/>
              </a:ext>
            </a:extLst>
          </p:cNvPr>
          <p:cNvSpPr>
            <a:spLocks noGrp="1" noChangeArrowheads="1"/>
          </p:cNvSpPr>
          <p:nvPr>
            <p:ph type="title"/>
          </p:nvPr>
        </p:nvSpPr>
        <p:spPr>
          <a:xfrm>
            <a:off x="457200" y="457200"/>
            <a:ext cx="8229600" cy="457200"/>
          </a:xfrm>
        </p:spPr>
        <p:txBody>
          <a:bodyPr/>
          <a:lstStyle/>
          <a:p>
            <a:pPr algn="ctr"/>
            <a:r>
              <a:rPr lang="it-IT" altLang="it-IT" sz="1800" b="1"/>
              <a:t>“Magico bowling”</a:t>
            </a:r>
          </a:p>
        </p:txBody>
      </p:sp>
      <p:sp>
        <p:nvSpPr>
          <p:cNvPr id="63494" name="Rectangle 6">
            <a:extLst>
              <a:ext uri="{FF2B5EF4-FFF2-40B4-BE49-F238E27FC236}">
                <a16:creationId xmlns:a16="http://schemas.microsoft.com/office/drawing/2014/main" id="{31E26880-B042-4C5E-B3E5-F5AA28E7665F}"/>
              </a:ext>
            </a:extLst>
          </p:cNvPr>
          <p:cNvSpPr>
            <a:spLocks noGrp="1" noChangeArrowheads="1"/>
          </p:cNvSpPr>
          <p:nvPr>
            <p:ph type="body" idx="1"/>
          </p:nvPr>
        </p:nvSpPr>
        <p:spPr>
          <a:xfrm>
            <a:off x="457200" y="990600"/>
            <a:ext cx="8382000" cy="3581400"/>
          </a:xfrm>
        </p:spPr>
        <p:txBody>
          <a:bodyPr/>
          <a:lstStyle/>
          <a:p>
            <a:pPr>
              <a:lnSpc>
                <a:spcPct val="80000"/>
              </a:lnSpc>
              <a:buFont typeface="Wingdings" panose="05000000000000000000" pitchFamily="2" charset="2"/>
              <a:buNone/>
            </a:pPr>
            <a:r>
              <a:rPr lang="it-IT" altLang="it-IT" sz="1400"/>
              <a:t>Lo scopo del gioco è duplice: lanciare la palla in modo da far cadere più birilli possibile (esercitazione della coordinazione oculo-manuale) e ottenere contemporaneamente il punteggio più alto (calcolo in colonna di addizioni).</a:t>
            </a:r>
          </a:p>
          <a:p>
            <a:pPr>
              <a:lnSpc>
                <a:spcPct val="80000"/>
              </a:lnSpc>
              <a:buFont typeface="Wingdings" panose="05000000000000000000" pitchFamily="2" charset="2"/>
              <a:buNone/>
            </a:pPr>
            <a:r>
              <a:rPr lang="it-IT" altLang="it-IT" sz="1400"/>
              <a:t>Ho preparato delle etichette numerate e le ho incollate sotto ai birilli (10 birilli).</a:t>
            </a:r>
          </a:p>
          <a:p>
            <a:pPr>
              <a:lnSpc>
                <a:spcPct val="80000"/>
              </a:lnSpc>
              <a:buFont typeface="Wingdings" panose="05000000000000000000" pitchFamily="2" charset="2"/>
              <a:buNone/>
            </a:pPr>
            <a:r>
              <a:rPr lang="it-IT" altLang="it-IT" sz="1400"/>
              <a:t>Ho disposto poi per terra i birilli secondo lo schema classico del gioco del bowling.</a:t>
            </a:r>
          </a:p>
          <a:p>
            <a:pPr>
              <a:lnSpc>
                <a:spcPct val="80000"/>
              </a:lnSpc>
              <a:buFont typeface="Wingdings" panose="05000000000000000000" pitchFamily="2" charset="2"/>
              <a:buNone/>
            </a:pPr>
            <a:r>
              <a:rPr lang="it-IT" altLang="it-IT" sz="1400"/>
              <a:t>I bambini hanno formato due squadre.</a:t>
            </a:r>
          </a:p>
          <a:p>
            <a:pPr>
              <a:lnSpc>
                <a:spcPct val="80000"/>
              </a:lnSpc>
              <a:buFont typeface="Wingdings" panose="05000000000000000000" pitchFamily="2" charset="2"/>
              <a:buNone/>
            </a:pPr>
            <a:r>
              <a:rPr lang="it-IT" altLang="it-IT" sz="1400"/>
              <a:t>Ogni bambino ha effettuato un lancio. Dopo ogni tiro, si sono controllati i birilli caduti e registrati su un foglio i numeri incollati sulla loro base.</a:t>
            </a:r>
          </a:p>
          <a:p>
            <a:pPr>
              <a:lnSpc>
                <a:spcPct val="80000"/>
              </a:lnSpc>
              <a:buFont typeface="Wingdings" panose="05000000000000000000" pitchFamily="2" charset="2"/>
              <a:buNone/>
            </a:pPr>
            <a:r>
              <a:rPr lang="it-IT" altLang="it-IT" sz="1400"/>
              <a:t>Quando tutti i bambini hanno tirato, ho chiesto a ciascuna squadra di trovare il punteggio totale ottenuto.</a:t>
            </a:r>
          </a:p>
          <a:p>
            <a:pPr>
              <a:lnSpc>
                <a:spcPct val="80000"/>
              </a:lnSpc>
              <a:buFont typeface="Wingdings" panose="05000000000000000000" pitchFamily="2" charset="2"/>
              <a:buNone/>
            </a:pPr>
            <a:r>
              <a:rPr lang="it-IT" altLang="it-IT" sz="1400"/>
              <a:t>Ho lasciato i bambini lavorare in squadre per il tempo necessario, osservando attentamente come agivano, quali strategie sceglievano di utilizzare e come si confrontavano tra loro.</a:t>
            </a:r>
          </a:p>
          <a:p>
            <a:pPr>
              <a:lnSpc>
                <a:spcPct val="80000"/>
              </a:lnSpc>
              <a:buFont typeface="Wingdings" panose="05000000000000000000" pitchFamily="2" charset="2"/>
              <a:buNone/>
            </a:pPr>
            <a:r>
              <a:rPr lang="it-IT" altLang="it-IT" sz="1400"/>
              <a:t>Alla fine del tempo stabilito, nel grande gruppo si sono confrontati i punteggi totali ottenuti e discusso sulle tecniche di calcolo utilizzate.</a:t>
            </a:r>
          </a:p>
          <a:p>
            <a:pPr>
              <a:lnSpc>
                <a:spcPct val="80000"/>
              </a:lnSpc>
              <a:buFont typeface="Wingdings" panose="05000000000000000000" pitchFamily="2" charset="2"/>
              <a:buNone/>
            </a:pPr>
            <a:r>
              <a:rPr lang="it-IT" altLang="it-IT" sz="1400"/>
              <a:t>Ogni squadra, ha avuto l’opportunità di aggiungere al risultato ottenuto un ulteriore punto ogni volta che il singolo componenti effettuava un canestro.</a:t>
            </a:r>
          </a:p>
        </p:txBody>
      </p:sp>
      <p:pic>
        <p:nvPicPr>
          <p:cNvPr id="63495" name="Picture 7" descr="IMG_20170601_124352">
            <a:extLst>
              <a:ext uri="{FF2B5EF4-FFF2-40B4-BE49-F238E27FC236}">
                <a16:creationId xmlns:a16="http://schemas.microsoft.com/office/drawing/2014/main" id="{817E4945-FE7F-4492-8AF2-4942BE49B8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3962400"/>
            <a:ext cx="3124200" cy="2743200"/>
          </a:xfrm>
          <a:prstGeom prst="rect">
            <a:avLst/>
          </a:prstGeom>
          <a:noFill/>
          <a:ln w="88900">
            <a:solidFill>
              <a:srgbClr val="993366"/>
            </a:solidFill>
            <a:prstDash val="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4BC324C-0DF2-4B99-B461-3FFA27FA5A04}"/>
              </a:ext>
            </a:extLst>
          </p:cNvPr>
          <p:cNvSpPr>
            <a:spLocks noGrp="1" noChangeArrowheads="1"/>
          </p:cNvSpPr>
          <p:nvPr>
            <p:ph type="title"/>
          </p:nvPr>
        </p:nvSpPr>
        <p:spPr>
          <a:xfrm>
            <a:off x="457200" y="457200"/>
            <a:ext cx="8229600" cy="457200"/>
          </a:xfrm>
        </p:spPr>
        <p:txBody>
          <a:bodyPr/>
          <a:lstStyle/>
          <a:p>
            <a:pPr algn="ctr"/>
            <a:r>
              <a:rPr lang="it-IT" altLang="it-IT" sz="2400"/>
              <a:t>CLASSE III B </a:t>
            </a:r>
            <a:r>
              <a:rPr lang="it-IT" altLang="it-IT" sz="2400" b="1"/>
              <a:t>“LE FRAZIONI CON IL CORPO”</a:t>
            </a:r>
          </a:p>
        </p:txBody>
      </p:sp>
      <p:sp>
        <p:nvSpPr>
          <p:cNvPr id="64519" name="Rectangle 7">
            <a:extLst>
              <a:ext uri="{FF2B5EF4-FFF2-40B4-BE49-F238E27FC236}">
                <a16:creationId xmlns:a16="http://schemas.microsoft.com/office/drawing/2014/main" id="{354AF65E-B2FF-4D82-AE5C-26902087CB4C}"/>
              </a:ext>
            </a:extLst>
          </p:cNvPr>
          <p:cNvSpPr>
            <a:spLocks noGrp="1" noChangeArrowheads="1"/>
          </p:cNvSpPr>
          <p:nvPr>
            <p:ph type="body" sz="half" idx="1"/>
          </p:nvPr>
        </p:nvSpPr>
        <p:spPr>
          <a:xfrm>
            <a:off x="304800" y="5029200"/>
            <a:ext cx="4038600" cy="1143000"/>
          </a:xfrm>
        </p:spPr>
        <p:txBody>
          <a:bodyPr/>
          <a:lstStyle/>
          <a:p>
            <a:pPr>
              <a:buFont typeface="Wingdings" panose="05000000000000000000" pitchFamily="2" charset="2"/>
              <a:buNone/>
            </a:pPr>
            <a:r>
              <a:rPr lang="it-IT" altLang="it-IT" sz="1400"/>
              <a:t>Che vuol dire</a:t>
            </a:r>
            <a:r>
              <a:rPr lang="it-IT" altLang="it-IT" sz="1400">
                <a:solidFill>
                  <a:srgbClr val="FF00FF"/>
                </a:solidFill>
              </a:rPr>
              <a:t> FRAZIONARE</a:t>
            </a:r>
            <a:r>
              <a:rPr lang="it-IT" altLang="it-IT" sz="1400"/>
              <a:t>? </a:t>
            </a:r>
          </a:p>
          <a:p>
            <a:pPr algn="ctr">
              <a:buFont typeface="Wingdings" panose="05000000000000000000" pitchFamily="2" charset="2"/>
              <a:buNone/>
            </a:pPr>
            <a:r>
              <a:rPr lang="it-IT" altLang="it-IT" sz="1400"/>
              <a:t>Abbiamo diviso uno spazio in parti uguali e ognuno dei bambini ha rappresentato l’UNITA’ FRAZIONARIA</a:t>
            </a:r>
          </a:p>
        </p:txBody>
      </p:sp>
      <p:pic>
        <p:nvPicPr>
          <p:cNvPr id="64517" name="Picture 5">
            <a:extLst>
              <a:ext uri="{FF2B5EF4-FFF2-40B4-BE49-F238E27FC236}">
                <a16:creationId xmlns:a16="http://schemas.microsoft.com/office/drawing/2014/main" id="{4BDCAFDD-5179-4BA6-BA01-C74DF3C078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66800"/>
            <a:ext cx="4800600" cy="3840163"/>
          </a:xfrm>
          <a:prstGeom prst="rect">
            <a:avLst/>
          </a:prstGeom>
          <a:noFill/>
          <a:ln w="88900" cap="rnd" cmpd="thinThick">
            <a:solidFill>
              <a:srgbClr val="3366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a:extLst>
              <a:ext uri="{FF2B5EF4-FFF2-40B4-BE49-F238E27FC236}">
                <a16:creationId xmlns:a16="http://schemas.microsoft.com/office/drawing/2014/main" id="{FA57C8A9-583E-4E3E-84F5-CAE28F5271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26712">
            <a:off x="5486400" y="1447800"/>
            <a:ext cx="3429000" cy="5105400"/>
          </a:xfrm>
          <a:prstGeom prst="rect">
            <a:avLst/>
          </a:prstGeom>
          <a:noFill/>
          <a:ln w="76200" cmpd="thickThin">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75AE6CE-0CE0-4A2E-BAE5-C3F6293DFE2E}"/>
              </a:ext>
            </a:extLst>
          </p:cNvPr>
          <p:cNvSpPr>
            <a:spLocks noGrp="1" noChangeArrowheads="1"/>
          </p:cNvSpPr>
          <p:nvPr>
            <p:ph type="title"/>
          </p:nvPr>
        </p:nvSpPr>
        <p:spPr>
          <a:xfrm>
            <a:off x="457200" y="457200"/>
            <a:ext cx="8229600" cy="914400"/>
          </a:xfrm>
        </p:spPr>
        <p:txBody>
          <a:bodyPr/>
          <a:lstStyle/>
          <a:p>
            <a:pPr algn="ctr"/>
            <a:r>
              <a:rPr lang="it-IT" altLang="it-IT" sz="3200"/>
              <a:t>“COSTRUIAMO UN PERCORSO”</a:t>
            </a:r>
            <a:r>
              <a:rPr lang="it-IT" altLang="it-IT"/>
              <a:t> </a:t>
            </a:r>
          </a:p>
        </p:txBody>
      </p:sp>
      <p:pic>
        <p:nvPicPr>
          <p:cNvPr id="66564" name="Picture 4">
            <a:extLst>
              <a:ext uri="{FF2B5EF4-FFF2-40B4-BE49-F238E27FC236}">
                <a16:creationId xmlns:a16="http://schemas.microsoft.com/office/drawing/2014/main" id="{2816E804-382C-49D0-8E76-73FB1E80A2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24000"/>
            <a:ext cx="3844925" cy="4419600"/>
          </a:xfrm>
          <a:prstGeom prst="rect">
            <a:avLst/>
          </a:prstGeom>
          <a:noFill/>
          <a:ln w="63500" cmpd="dbl">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5">
            <a:extLst>
              <a:ext uri="{FF2B5EF4-FFF2-40B4-BE49-F238E27FC236}">
                <a16:creationId xmlns:a16="http://schemas.microsoft.com/office/drawing/2014/main" id="{79E0559F-0654-4F99-A893-4402B38D61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524000"/>
            <a:ext cx="4114800" cy="462756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a:extLst>
              <a:ext uri="{FF2B5EF4-FFF2-40B4-BE49-F238E27FC236}">
                <a16:creationId xmlns:a16="http://schemas.microsoft.com/office/drawing/2014/main" id="{1F269ED0-9C02-4055-AC74-8AB5C4EE3869}"/>
              </a:ext>
            </a:extLst>
          </p:cNvPr>
          <p:cNvSpPr>
            <a:spLocks noGrp="1" noChangeArrowheads="1"/>
          </p:cNvSpPr>
          <p:nvPr>
            <p:ph type="body" sz="half" idx="1"/>
          </p:nvPr>
        </p:nvSpPr>
        <p:spPr>
          <a:xfrm>
            <a:off x="228600" y="533400"/>
            <a:ext cx="4267200" cy="5334000"/>
          </a:xfrm>
        </p:spPr>
        <p:txBody>
          <a:bodyPr/>
          <a:lstStyle/>
          <a:p>
            <a:pPr>
              <a:buFont typeface="Wingdings" panose="05000000000000000000" pitchFamily="2" charset="2"/>
              <a:buNone/>
            </a:pPr>
            <a:endParaRPr lang="it-IT" altLang="it-IT" sz="2800"/>
          </a:p>
          <a:p>
            <a:pPr>
              <a:buFont typeface="Wingdings" panose="05000000000000000000" pitchFamily="2" charset="2"/>
              <a:buNone/>
            </a:pPr>
            <a:endParaRPr lang="it-IT" altLang="it-IT" sz="2800"/>
          </a:p>
          <a:p>
            <a:pPr>
              <a:buFont typeface="Wingdings" panose="05000000000000000000" pitchFamily="2" charset="2"/>
              <a:buNone/>
            </a:pPr>
            <a:endParaRPr lang="it-IT" altLang="it-IT" sz="2800"/>
          </a:p>
          <a:p>
            <a:pPr>
              <a:buFont typeface="Wingdings" panose="05000000000000000000" pitchFamily="2" charset="2"/>
              <a:buNone/>
            </a:pPr>
            <a:r>
              <a:rPr lang="it-IT" altLang="it-IT" sz="2800"/>
              <a:t>Ogni alunno è l’unità frazionaria: si passano un birillo e percorrono solo un tratto di tutto il percorso. Tutto il percorso è l’intero!</a:t>
            </a:r>
          </a:p>
        </p:txBody>
      </p:sp>
      <p:pic>
        <p:nvPicPr>
          <p:cNvPr id="67591" name="Picture 7">
            <a:extLst>
              <a:ext uri="{FF2B5EF4-FFF2-40B4-BE49-F238E27FC236}">
                <a16:creationId xmlns:a16="http://schemas.microsoft.com/office/drawing/2014/main" id="{DA734CEE-A26A-46AF-A7D9-92C16F34FD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52400"/>
            <a:ext cx="4800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021C521-A184-4767-87F2-A6934B3AED42}"/>
              </a:ext>
            </a:extLst>
          </p:cNvPr>
          <p:cNvSpPr>
            <a:spLocks noGrp="1" noChangeArrowheads="1"/>
          </p:cNvSpPr>
          <p:nvPr>
            <p:ph type="title"/>
          </p:nvPr>
        </p:nvSpPr>
        <p:spPr/>
        <p:txBody>
          <a:bodyPr/>
          <a:lstStyle/>
          <a:p>
            <a:pPr algn="ctr"/>
            <a:r>
              <a:rPr lang="it-IT" altLang="it-IT" sz="2800"/>
              <a:t>“IL GIOCO DELLE COPPIE”</a:t>
            </a:r>
            <a:br>
              <a:rPr lang="it-IT" altLang="it-IT" sz="2800"/>
            </a:br>
            <a:r>
              <a:rPr lang="it-IT" altLang="it-IT" sz="2800"/>
              <a:t>LE FRAZIONI COMPLEMENTARI</a:t>
            </a:r>
          </a:p>
        </p:txBody>
      </p:sp>
      <p:pic>
        <p:nvPicPr>
          <p:cNvPr id="69636" name="Picture 4">
            <a:extLst>
              <a:ext uri="{FF2B5EF4-FFF2-40B4-BE49-F238E27FC236}">
                <a16:creationId xmlns:a16="http://schemas.microsoft.com/office/drawing/2014/main" id="{557900FD-7D05-48ED-8787-321F012929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954213"/>
            <a:ext cx="5638800" cy="4903787"/>
          </a:xfrm>
          <a:prstGeom prst="rect">
            <a:avLst/>
          </a:prstGeom>
          <a:noFill/>
          <a:ln w="349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7" name="Picture 5">
            <a:extLst>
              <a:ext uri="{FF2B5EF4-FFF2-40B4-BE49-F238E27FC236}">
                <a16:creationId xmlns:a16="http://schemas.microsoft.com/office/drawing/2014/main" id="{D4F4D980-DA1A-424A-A83B-4A747604B8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2043">
            <a:off x="228600" y="2057400"/>
            <a:ext cx="4143375" cy="4495800"/>
          </a:xfrm>
          <a:prstGeom prst="rect">
            <a:avLst/>
          </a:prstGeom>
          <a:solidFill>
            <a:srgbClr val="0000FF">
              <a:alpha val="66000"/>
            </a:srgbClr>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WordArt 4">
            <a:extLst>
              <a:ext uri="{FF2B5EF4-FFF2-40B4-BE49-F238E27FC236}">
                <a16:creationId xmlns:a16="http://schemas.microsoft.com/office/drawing/2014/main" id="{006510A2-873C-46B8-A3F6-70015572C42D}"/>
              </a:ext>
            </a:extLst>
          </p:cNvPr>
          <p:cNvSpPr>
            <a:spLocks noChangeArrowheads="1" noChangeShapeType="1" noTextEdit="1"/>
          </p:cNvSpPr>
          <p:nvPr/>
        </p:nvSpPr>
        <p:spPr bwMode="auto">
          <a:xfrm>
            <a:off x="1524000" y="1600200"/>
            <a:ext cx="6653213" cy="23844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it-IT" sz="3600" kern="10">
                <a:ln w="12700">
                  <a:solidFill>
                    <a:srgbClr val="333399"/>
                  </a:solidFill>
                  <a:round/>
                  <a:headEnd/>
                  <a:tailEnd/>
                </a:ln>
                <a:solidFill>
                  <a:srgbClr val="FF6600"/>
                </a:solidFill>
                <a:latin typeface="Arial Black" panose="020B0A04020102020204" pitchFamily="34" charset="0"/>
              </a:rPr>
              <a:t>SCUOLA DELL'INFANZIA</a:t>
            </a:r>
          </a:p>
        </p:txBody>
      </p:sp>
      <p:sp>
        <p:nvSpPr>
          <p:cNvPr id="16389" name="Rectangle 5">
            <a:extLst>
              <a:ext uri="{FF2B5EF4-FFF2-40B4-BE49-F238E27FC236}">
                <a16:creationId xmlns:a16="http://schemas.microsoft.com/office/drawing/2014/main" id="{9A448F2A-ABA2-4F7C-87B7-6FEB6B7E38F0}"/>
              </a:ext>
            </a:extLst>
          </p:cNvPr>
          <p:cNvSpPr>
            <a:spLocks noGrp="1" noChangeArrowheads="1"/>
          </p:cNvSpPr>
          <p:nvPr>
            <p:ph type="ctrTitle"/>
          </p:nvPr>
        </p:nvSpPr>
        <p:spPr>
          <a:xfrm>
            <a:off x="381000" y="2895600"/>
            <a:ext cx="8382000" cy="2209800"/>
          </a:xfrm>
        </p:spPr>
        <p:txBody>
          <a:bodyPr/>
          <a:lstStyle/>
          <a:p>
            <a:br>
              <a:rPr lang="it-IT" altLang="it-IT"/>
            </a:br>
            <a:endParaRPr lang="it-IT" altLang="it-IT"/>
          </a:p>
        </p:txBody>
      </p:sp>
      <p:sp>
        <p:nvSpPr>
          <p:cNvPr id="16390" name="Rectangle 6">
            <a:extLst>
              <a:ext uri="{FF2B5EF4-FFF2-40B4-BE49-F238E27FC236}">
                <a16:creationId xmlns:a16="http://schemas.microsoft.com/office/drawing/2014/main" id="{9D804D21-5035-4C64-B4E4-8BA3001AD3E1}"/>
              </a:ext>
            </a:extLst>
          </p:cNvPr>
          <p:cNvSpPr>
            <a:spLocks noGrp="1" noChangeArrowheads="1"/>
          </p:cNvSpPr>
          <p:nvPr>
            <p:ph type="subTitle" idx="1"/>
          </p:nvPr>
        </p:nvSpPr>
        <p:spPr>
          <a:xfrm>
            <a:off x="1219200" y="4419600"/>
            <a:ext cx="7010400" cy="1524000"/>
          </a:xfrm>
        </p:spPr>
        <p:txBody>
          <a:bodyPr/>
          <a:lstStyle/>
          <a:p>
            <a:pPr algn="ctr">
              <a:lnSpc>
                <a:spcPct val="90000"/>
              </a:lnSpc>
            </a:pPr>
            <a:r>
              <a:rPr lang="it-IT" altLang="it-IT" sz="3000"/>
              <a:t>“Arcobaleno” – Casette Verdini     </a:t>
            </a:r>
          </a:p>
          <a:p>
            <a:pPr algn="ctr">
              <a:lnSpc>
                <a:spcPct val="90000"/>
              </a:lnSpc>
            </a:pPr>
            <a:r>
              <a:rPr lang="it-IT" altLang="it-IT" sz="3000"/>
              <a:t>“H.C. Andersen” – Pollenza   </a:t>
            </a:r>
          </a:p>
          <a:p>
            <a:pPr algn="ctr">
              <a:lnSpc>
                <a:spcPct val="90000"/>
              </a:lnSpc>
            </a:pPr>
            <a:r>
              <a:rPr lang="it-IT" altLang="it-IT" sz="3000"/>
              <a:t>“ Liviabella” – Sforzacosta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a:extLst>
              <a:ext uri="{FF2B5EF4-FFF2-40B4-BE49-F238E27FC236}">
                <a16:creationId xmlns:a16="http://schemas.microsoft.com/office/drawing/2014/main" id="{9DCF25CD-A96E-4BAD-9B0D-96F7BA3C63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85800"/>
            <a:ext cx="5011738" cy="5562600"/>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a:extLst>
              <a:ext uri="{FF2B5EF4-FFF2-40B4-BE49-F238E27FC236}">
                <a16:creationId xmlns:a16="http://schemas.microsoft.com/office/drawing/2014/main" id="{EF366EC8-1E85-4D32-BCBF-496EB393D0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209800"/>
            <a:ext cx="3321050" cy="4267200"/>
          </a:xfrm>
          <a:prstGeom prst="rect">
            <a:avLst/>
          </a:prstGeom>
          <a:noFill/>
          <a:ln w="63500">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Rectangle 6">
            <a:extLst>
              <a:ext uri="{FF2B5EF4-FFF2-40B4-BE49-F238E27FC236}">
                <a16:creationId xmlns:a16="http://schemas.microsoft.com/office/drawing/2014/main" id="{23365F48-7360-48B0-95B1-140DC5683299}"/>
              </a:ext>
            </a:extLst>
          </p:cNvPr>
          <p:cNvSpPr>
            <a:spLocks noGrp="1" noChangeArrowheads="1"/>
          </p:cNvSpPr>
          <p:nvPr>
            <p:ph type="title"/>
          </p:nvPr>
        </p:nvSpPr>
        <p:spPr>
          <a:xfrm>
            <a:off x="5410200" y="609600"/>
            <a:ext cx="3276600" cy="1371600"/>
          </a:xfrm>
        </p:spPr>
        <p:txBody>
          <a:bodyPr/>
          <a:lstStyle/>
          <a:p>
            <a:pPr algn="ctr"/>
            <a:r>
              <a:rPr lang="it-IT" altLang="it-IT" sz="1800"/>
              <a:t>I bambini dovevano trovare la frazione complementare corrispondente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AA8E4FA-4FED-4426-A215-271A2FAEF4BC}"/>
              </a:ext>
            </a:extLst>
          </p:cNvPr>
          <p:cNvSpPr>
            <a:spLocks noGrp="1" noChangeArrowheads="1"/>
          </p:cNvSpPr>
          <p:nvPr>
            <p:ph type="title"/>
          </p:nvPr>
        </p:nvSpPr>
        <p:spPr>
          <a:xfrm>
            <a:off x="457200" y="457200"/>
            <a:ext cx="8229600" cy="609600"/>
          </a:xfrm>
        </p:spPr>
        <p:txBody>
          <a:bodyPr/>
          <a:lstStyle/>
          <a:p>
            <a:pPr algn="ctr"/>
            <a:r>
              <a:rPr lang="it-IT" altLang="it-IT" sz="2400"/>
              <a:t>CLASSE V A </a:t>
            </a:r>
            <a:br>
              <a:rPr lang="it-IT" altLang="it-IT" sz="2400" b="1"/>
            </a:br>
            <a:r>
              <a:rPr lang="it-IT" altLang="it-IT" sz="2400"/>
              <a:t> </a:t>
            </a:r>
            <a:r>
              <a:rPr lang="it-IT" altLang="it-IT" sz="2400" b="1"/>
              <a:t>“IL GIOCO DEL TANGRAM”</a:t>
            </a:r>
          </a:p>
        </p:txBody>
      </p:sp>
      <p:sp>
        <p:nvSpPr>
          <p:cNvPr id="72707" name="Rectangle 3">
            <a:extLst>
              <a:ext uri="{FF2B5EF4-FFF2-40B4-BE49-F238E27FC236}">
                <a16:creationId xmlns:a16="http://schemas.microsoft.com/office/drawing/2014/main" id="{195D7FF1-27B7-4E12-BA64-467A8E4AC836}"/>
              </a:ext>
            </a:extLst>
          </p:cNvPr>
          <p:cNvSpPr>
            <a:spLocks noGrp="1" noChangeArrowheads="1"/>
          </p:cNvSpPr>
          <p:nvPr>
            <p:ph type="body" idx="1"/>
          </p:nvPr>
        </p:nvSpPr>
        <p:spPr>
          <a:xfrm>
            <a:off x="457200" y="1219200"/>
            <a:ext cx="8229600" cy="609600"/>
          </a:xfrm>
        </p:spPr>
        <p:txBody>
          <a:bodyPr/>
          <a:lstStyle/>
          <a:p>
            <a:pPr>
              <a:lnSpc>
                <a:spcPct val="80000"/>
              </a:lnSpc>
              <a:buFont typeface="Wingdings" panose="05000000000000000000" pitchFamily="2" charset="2"/>
              <a:buNone/>
            </a:pPr>
            <a:r>
              <a:rPr lang="it-IT" altLang="it-IT" sz="1800"/>
              <a:t>Ai bambini sono stati consegnati dei cartoncini con delle differenti forme geometriche: in piccolo gruppo dovevano ricostruire le varie parti a formare un quadrato e poi calcolare l’area della figura intera.</a:t>
            </a:r>
          </a:p>
        </p:txBody>
      </p:sp>
      <p:pic>
        <p:nvPicPr>
          <p:cNvPr id="72708" name="Picture 4">
            <a:extLst>
              <a:ext uri="{FF2B5EF4-FFF2-40B4-BE49-F238E27FC236}">
                <a16:creationId xmlns:a16="http://schemas.microsoft.com/office/drawing/2014/main" id="{0F93EF2A-9A33-4B7E-9A21-5921D82978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2362200"/>
            <a:ext cx="3429000" cy="3886200"/>
          </a:xfrm>
          <a:prstGeom prst="rect">
            <a:avLst/>
          </a:prstGeom>
          <a:noFill/>
          <a:ln w="50800">
            <a:solidFill>
              <a:srgbClr val="FF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5">
            <a:extLst>
              <a:ext uri="{FF2B5EF4-FFF2-40B4-BE49-F238E27FC236}">
                <a16:creationId xmlns:a16="http://schemas.microsoft.com/office/drawing/2014/main" id="{ACE12D66-922D-4373-811B-E1014557F8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676">
            <a:off x="5040313" y="2200275"/>
            <a:ext cx="3449637" cy="4419600"/>
          </a:xfrm>
          <a:prstGeom prst="rect">
            <a:avLst/>
          </a:prstGeom>
          <a:noFill/>
          <a:ln w="63500" cmpd="dbl">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a:extLst>
              <a:ext uri="{FF2B5EF4-FFF2-40B4-BE49-F238E27FC236}">
                <a16:creationId xmlns:a16="http://schemas.microsoft.com/office/drawing/2014/main" id="{B25F0D69-94C9-495B-851E-A9951DA4ED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304800"/>
            <a:ext cx="4953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a:extLst>
              <a:ext uri="{FF2B5EF4-FFF2-40B4-BE49-F238E27FC236}">
                <a16:creationId xmlns:a16="http://schemas.microsoft.com/office/drawing/2014/main" id="{02748395-9C40-465C-984D-0454465795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0" y="457200"/>
            <a:ext cx="3987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WordArt 4">
            <a:extLst>
              <a:ext uri="{FF2B5EF4-FFF2-40B4-BE49-F238E27FC236}">
                <a16:creationId xmlns:a16="http://schemas.microsoft.com/office/drawing/2014/main" id="{540B310A-2A10-4BDB-96F2-B5112A856FAE}"/>
              </a:ext>
            </a:extLst>
          </p:cNvPr>
          <p:cNvSpPr>
            <a:spLocks noChangeArrowheads="1" noChangeShapeType="1" noTextEdit="1"/>
          </p:cNvSpPr>
          <p:nvPr/>
        </p:nvSpPr>
        <p:spPr bwMode="auto">
          <a:xfrm>
            <a:off x="1524000" y="1905000"/>
            <a:ext cx="6019800" cy="3200400"/>
          </a:xfrm>
          <a:prstGeom prst="rect">
            <a:avLst/>
          </a:prstGeom>
        </p:spPr>
        <p:txBody>
          <a:bodyPr wrap="none" fromWordArt="1">
            <a:prstTxWarp prst="textPlain">
              <a:avLst>
                <a:gd name="adj" fmla="val 50000"/>
              </a:avLst>
            </a:prstTxWarp>
          </a:bodyPr>
          <a:lstStyle/>
          <a:p>
            <a:r>
              <a:rPr lang="it-IT"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SCUOLA PRIMARIA </a:t>
            </a:r>
          </a:p>
          <a:p>
            <a:r>
              <a:rPr lang="it-IT"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"C.URBANI"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8D8C5A9-D6C3-410B-AAB5-DF09EA237E2D}"/>
              </a:ext>
            </a:extLst>
          </p:cNvPr>
          <p:cNvSpPr>
            <a:spLocks noGrp="1" noChangeArrowheads="1"/>
          </p:cNvSpPr>
          <p:nvPr>
            <p:ph type="title"/>
          </p:nvPr>
        </p:nvSpPr>
        <p:spPr>
          <a:xfrm>
            <a:off x="457200" y="457200"/>
            <a:ext cx="8229600" cy="1066800"/>
          </a:xfrm>
        </p:spPr>
        <p:txBody>
          <a:bodyPr/>
          <a:lstStyle/>
          <a:p>
            <a:pPr algn="ctr"/>
            <a:r>
              <a:rPr lang="it-IT" altLang="it-IT"/>
              <a:t>CLASSI I A e I B</a:t>
            </a:r>
          </a:p>
        </p:txBody>
      </p:sp>
      <p:sp>
        <p:nvSpPr>
          <p:cNvPr id="74755" name="Rectangle 3">
            <a:extLst>
              <a:ext uri="{FF2B5EF4-FFF2-40B4-BE49-F238E27FC236}">
                <a16:creationId xmlns:a16="http://schemas.microsoft.com/office/drawing/2014/main" id="{D969300F-F74C-48A6-9811-A859088FB1FE}"/>
              </a:ext>
            </a:extLst>
          </p:cNvPr>
          <p:cNvSpPr>
            <a:spLocks noGrp="1" noChangeArrowheads="1"/>
          </p:cNvSpPr>
          <p:nvPr>
            <p:ph type="body" idx="1"/>
          </p:nvPr>
        </p:nvSpPr>
        <p:spPr>
          <a:xfrm>
            <a:off x="457200" y="1295400"/>
            <a:ext cx="8229600" cy="4267200"/>
          </a:xfrm>
        </p:spPr>
        <p:txBody>
          <a:bodyPr/>
          <a:lstStyle/>
          <a:p>
            <a:pPr>
              <a:lnSpc>
                <a:spcPct val="80000"/>
              </a:lnSpc>
              <a:buFont typeface="Wingdings" panose="05000000000000000000" pitchFamily="2" charset="2"/>
              <a:buNone/>
            </a:pPr>
            <a:r>
              <a:rPr lang="it-IT" altLang="it-IT" sz="1800"/>
              <a:t>L’avventura della matematica come scienza del numero della misura della logica e dei problemi può diventare una affascinante metafora del fare e del pensare insieme nella scuola primaria e insieme alle altre discipline diviene strumento finalizzato alla costruzione dei saperi dei bambini intervenendo attivamente su competenze trasversali e un’occasione di sviluppo inclusivo a favore di una crescita del singolo all’interno del gruppo dei pari.</a:t>
            </a:r>
          </a:p>
          <a:p>
            <a:pPr>
              <a:lnSpc>
                <a:spcPct val="80000"/>
              </a:lnSpc>
              <a:buFont typeface="Wingdings" panose="05000000000000000000" pitchFamily="2" charset="2"/>
              <a:buNone/>
            </a:pPr>
            <a:r>
              <a:rPr lang="it-IT" altLang="it-IT" sz="1800"/>
              <a:t>Il Progetto presentato è stato calibrato sull’acquisizione dei numeri da 0 a 20 utilizzando prevalentemente il canale della corporeità avvalendosi di strategie didattiche che hanno permesso lo sviluppo del processo di inclusione degli alunni in situazione di handicap all’interno del gruppo classe.</a:t>
            </a:r>
          </a:p>
          <a:p>
            <a:pPr>
              <a:lnSpc>
                <a:spcPct val="80000"/>
              </a:lnSpc>
              <a:buFont typeface="Wingdings" panose="05000000000000000000" pitchFamily="2" charset="2"/>
              <a:buNone/>
            </a:pPr>
            <a:r>
              <a:rPr lang="it-IT" altLang="it-IT" sz="1800"/>
              <a:t>Le attività proposte oltre a favorire l’apprendimento del concetto di numero e la corrispondenza segno-quantità hanno contribuito ad una condivisione delle emozioni e di obiettivi comuni focalizzate all’attività ludica.</a:t>
            </a:r>
          </a:p>
          <a:p>
            <a:pPr>
              <a:lnSpc>
                <a:spcPct val="80000"/>
              </a:lnSpc>
              <a:buFont typeface="Wingdings" panose="05000000000000000000" pitchFamily="2" charset="2"/>
              <a:buNone/>
            </a:pPr>
            <a:r>
              <a:rPr lang="it-IT" altLang="it-IT" sz="1800"/>
              <a:t>Il progetto si è suddiviso in due momenti distinti, in una prima fase gli alunni delle classi prime sono stati divisi in piccoli gruppi, successivamente in palestra hanno portato a termine giochi ed attività che prevedevano la partecipazione attiva di tutti i componenti dei singoli gruppi. Queste proposte didattiche hanno permesso a tutti gli alunni di contribuire, ognuno con le proprie competenze al raggiungimento dell’obiettivo finale. In un secondo momento si sono effettuate attività strutturate dove è stato utilizzata la strategia del peer tutoring per permettere una relazione più solida tra gli tra alunni.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a:extLst>
              <a:ext uri="{FF2B5EF4-FFF2-40B4-BE49-F238E27FC236}">
                <a16:creationId xmlns:a16="http://schemas.microsoft.com/office/drawing/2014/main" id="{B237FEC6-A9EF-472E-885A-538B603E7E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096000" cy="4057650"/>
          </a:xfrm>
          <a:prstGeom prst="rect">
            <a:avLst/>
          </a:prstGeom>
          <a:noFill/>
          <a:ln w="381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a:extLst>
              <a:ext uri="{FF2B5EF4-FFF2-40B4-BE49-F238E27FC236}">
                <a16:creationId xmlns:a16="http://schemas.microsoft.com/office/drawing/2014/main" id="{D00A6318-4143-4068-9EBB-1F39A57A0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3560763"/>
            <a:ext cx="4953000" cy="3297237"/>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a:extLst>
              <a:ext uri="{FF2B5EF4-FFF2-40B4-BE49-F238E27FC236}">
                <a16:creationId xmlns:a16="http://schemas.microsoft.com/office/drawing/2014/main" id="{A74FF0AD-74BB-46F1-BE1F-D26729B148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6096000" cy="4057650"/>
          </a:xfrm>
          <a:prstGeom prst="rect">
            <a:avLst/>
          </a:prstGeom>
          <a:noFill/>
          <a:ln w="635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a:extLst>
              <a:ext uri="{FF2B5EF4-FFF2-40B4-BE49-F238E27FC236}">
                <a16:creationId xmlns:a16="http://schemas.microsoft.com/office/drawing/2014/main" id="{9C478C91-2EAB-4EAB-8C53-5B77230B26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59457">
            <a:off x="457200" y="2971800"/>
            <a:ext cx="4800600" cy="319563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A5779CE-9148-4408-8E1D-C25752092BC9}"/>
              </a:ext>
            </a:extLst>
          </p:cNvPr>
          <p:cNvSpPr>
            <a:spLocks noGrp="1" noChangeArrowheads="1"/>
          </p:cNvSpPr>
          <p:nvPr>
            <p:ph type="title"/>
          </p:nvPr>
        </p:nvSpPr>
        <p:spPr/>
        <p:txBody>
          <a:bodyPr/>
          <a:lstStyle/>
          <a:p>
            <a:pPr algn="ctr"/>
            <a:r>
              <a:rPr lang="it-IT" altLang="it-IT"/>
              <a:t>CLASSE II A e B</a:t>
            </a:r>
          </a:p>
        </p:txBody>
      </p:sp>
      <p:sp>
        <p:nvSpPr>
          <p:cNvPr id="77827" name="Rectangle 3">
            <a:extLst>
              <a:ext uri="{FF2B5EF4-FFF2-40B4-BE49-F238E27FC236}">
                <a16:creationId xmlns:a16="http://schemas.microsoft.com/office/drawing/2014/main" id="{572BF130-3997-45F1-B50A-D3E7402FFD47}"/>
              </a:ext>
            </a:extLst>
          </p:cNvPr>
          <p:cNvSpPr>
            <a:spLocks noGrp="1" noChangeArrowheads="1"/>
          </p:cNvSpPr>
          <p:nvPr>
            <p:ph type="body" idx="1"/>
          </p:nvPr>
        </p:nvSpPr>
        <p:spPr>
          <a:xfrm>
            <a:off x="152400" y="1371600"/>
            <a:ext cx="3429000" cy="5029200"/>
          </a:xfrm>
        </p:spPr>
        <p:txBody>
          <a:bodyPr/>
          <a:lstStyle/>
          <a:p>
            <a:pPr algn="ctr">
              <a:lnSpc>
                <a:spcPct val="80000"/>
              </a:lnSpc>
              <a:buFont typeface="Wingdings" panose="05000000000000000000" pitchFamily="2" charset="2"/>
              <a:buNone/>
            </a:pPr>
            <a:r>
              <a:rPr lang="it-IT" altLang="it-IT" sz="2000"/>
              <a:t>Percorso sulla scomposizione dei numeri: i bambini divisi in squadre dovevano compiere un percorso che prevedeva ostacoli vari. Al termine trovavano una scatola con dei numeri e due cartellini da e u. L'insegnante diceva un numero al bambino, il quale doveva cercare nella scatola i numeri giusti e inserire il numero che corrispondeva alle decine sotto al cartellino da e il numero che corrispondeva alle unità sotto al cartellino u.</a:t>
            </a:r>
          </a:p>
        </p:txBody>
      </p:sp>
      <p:pic>
        <p:nvPicPr>
          <p:cNvPr id="77828" name="Picture 4">
            <a:extLst>
              <a:ext uri="{FF2B5EF4-FFF2-40B4-BE49-F238E27FC236}">
                <a16:creationId xmlns:a16="http://schemas.microsoft.com/office/drawing/2014/main" id="{FC20D694-FC99-4160-87F9-4ECD972FAC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918707">
            <a:off x="4419600" y="1524000"/>
            <a:ext cx="3581400" cy="4953000"/>
          </a:xfrm>
          <a:prstGeom prst="rect">
            <a:avLst/>
          </a:prstGeom>
          <a:noFill/>
          <a:ln w="635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a:extLst>
              <a:ext uri="{FF2B5EF4-FFF2-40B4-BE49-F238E27FC236}">
                <a16:creationId xmlns:a16="http://schemas.microsoft.com/office/drawing/2014/main" id="{7BE224EE-20DA-4897-AD41-194CA96CA2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381000"/>
            <a:ext cx="4914900" cy="6286500"/>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EDAA2F5-B293-4AA6-9FCF-71134A46C127}"/>
              </a:ext>
            </a:extLst>
          </p:cNvPr>
          <p:cNvSpPr>
            <a:spLocks noGrp="1" noChangeArrowheads="1"/>
          </p:cNvSpPr>
          <p:nvPr>
            <p:ph type="title"/>
          </p:nvPr>
        </p:nvSpPr>
        <p:spPr>
          <a:xfrm>
            <a:off x="457200" y="1371600"/>
            <a:ext cx="3810000" cy="4495800"/>
          </a:xfrm>
        </p:spPr>
        <p:txBody>
          <a:bodyPr/>
          <a:lstStyle/>
          <a:p>
            <a:pPr>
              <a:buFont typeface="Wingdings" panose="05000000000000000000" pitchFamily="2" charset="2"/>
              <a:buNone/>
            </a:pPr>
            <a:r>
              <a:rPr lang="it-IT" altLang="it-IT" sz="2000"/>
              <a:t>Gioco dei birilli</a:t>
            </a:r>
            <a:r>
              <a:rPr lang="it-IT" altLang="it-IT" sz="1800"/>
              <a:t>: i bambini divisi in squadre, dopo un percorso ad ostacoli, dovevano lanciare i dadi, colpire il maggior numero possibile di birilli,  fare il conteggio veloce dei punti e lasciare il posto ai propri compagni di squadra. Vinceva la sfida chi finiva prima e con il maggior numero di punti.</a:t>
            </a:r>
            <a:br>
              <a:rPr lang="it-IT" altLang="it-IT" sz="1800"/>
            </a:br>
            <a:r>
              <a:rPr lang="it-IT" altLang="it-IT" sz="2000"/>
              <a:t>Fazzoletto con i calcoli</a:t>
            </a:r>
            <a:r>
              <a:rPr lang="it-IT" altLang="it-IT" sz="1800"/>
              <a:t>.</a:t>
            </a:r>
          </a:p>
        </p:txBody>
      </p:sp>
      <p:pic>
        <p:nvPicPr>
          <p:cNvPr id="79876" name="Picture 4">
            <a:extLst>
              <a:ext uri="{FF2B5EF4-FFF2-40B4-BE49-F238E27FC236}">
                <a16:creationId xmlns:a16="http://schemas.microsoft.com/office/drawing/2014/main" id="{1B733F16-B90E-47C1-9898-5C05E73F05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52400"/>
            <a:ext cx="4083050" cy="6705600"/>
          </a:xfrm>
          <a:prstGeom prst="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CFEDBB0-8276-4F62-813A-45239D533AA3}"/>
              </a:ext>
            </a:extLst>
          </p:cNvPr>
          <p:cNvSpPr>
            <a:spLocks noGrp="1" noChangeArrowheads="1"/>
          </p:cNvSpPr>
          <p:nvPr>
            <p:ph type="title"/>
          </p:nvPr>
        </p:nvSpPr>
        <p:spPr/>
        <p:txBody>
          <a:bodyPr/>
          <a:lstStyle/>
          <a:p>
            <a:pPr algn="ctr"/>
            <a:r>
              <a:rPr lang="it-IT" altLang="it-IT" i="1">
                <a:solidFill>
                  <a:schemeClr val="hlink"/>
                </a:solidFill>
              </a:rPr>
              <a:t>“Diamo i numeri!”</a:t>
            </a:r>
          </a:p>
        </p:txBody>
      </p:sp>
      <p:sp>
        <p:nvSpPr>
          <p:cNvPr id="22531" name="Rectangle 3">
            <a:extLst>
              <a:ext uri="{FF2B5EF4-FFF2-40B4-BE49-F238E27FC236}">
                <a16:creationId xmlns:a16="http://schemas.microsoft.com/office/drawing/2014/main" id="{E176D6EC-6097-4E4B-BFA9-40E9A9C1BA33}"/>
              </a:ext>
            </a:extLst>
          </p:cNvPr>
          <p:cNvSpPr>
            <a:spLocks noGrp="1" noChangeArrowheads="1"/>
          </p:cNvSpPr>
          <p:nvPr>
            <p:ph type="body" idx="1"/>
          </p:nvPr>
        </p:nvSpPr>
        <p:spPr>
          <a:xfrm>
            <a:off x="457200" y="1600200"/>
            <a:ext cx="8229600" cy="4648200"/>
          </a:xfrm>
        </p:spPr>
        <p:txBody>
          <a:bodyPr/>
          <a:lstStyle/>
          <a:p>
            <a:pPr>
              <a:lnSpc>
                <a:spcPct val="80000"/>
              </a:lnSpc>
            </a:pPr>
            <a:r>
              <a:rPr lang="it-IT" altLang="it-IT" sz="2000" i="1"/>
              <a:t>Che cosa sono i numeri? </a:t>
            </a:r>
          </a:p>
          <a:p>
            <a:pPr>
              <a:lnSpc>
                <a:spcPct val="80000"/>
              </a:lnSpc>
              <a:buFont typeface="Wingdings" panose="05000000000000000000" pitchFamily="2" charset="2"/>
              <a:buNone/>
            </a:pPr>
            <a:r>
              <a:rPr lang="it-IT" altLang="it-IT" sz="2000" i="1"/>
              <a:t>- “I numeri sono delle cose che ci servono per contare”</a:t>
            </a:r>
          </a:p>
          <a:p>
            <a:pPr>
              <a:lnSpc>
                <a:spcPct val="80000"/>
              </a:lnSpc>
              <a:buFont typeface="Wingdings" panose="05000000000000000000" pitchFamily="2" charset="2"/>
              <a:buNone/>
            </a:pPr>
            <a:r>
              <a:rPr lang="it-IT" altLang="it-IT" sz="2000" i="1"/>
              <a:t>- “I numeri piccoli ci servono per creare altri numeri” </a:t>
            </a:r>
          </a:p>
          <a:p>
            <a:pPr>
              <a:lnSpc>
                <a:spcPct val="80000"/>
              </a:lnSpc>
            </a:pPr>
            <a:r>
              <a:rPr lang="it-IT" altLang="it-IT" sz="2000" i="1"/>
              <a:t>Da quale numero si parte per contare? </a:t>
            </a:r>
          </a:p>
          <a:p>
            <a:pPr>
              <a:lnSpc>
                <a:spcPct val="80000"/>
              </a:lnSpc>
              <a:buFont typeface="Wingdings" panose="05000000000000000000" pitchFamily="2" charset="2"/>
              <a:buNone/>
            </a:pPr>
            <a:r>
              <a:rPr lang="it-IT" altLang="it-IT" sz="2000" i="1"/>
              <a:t>- “Da 1…anzi no…da 0!”</a:t>
            </a:r>
          </a:p>
          <a:p>
            <a:pPr>
              <a:lnSpc>
                <a:spcPct val="80000"/>
              </a:lnSpc>
            </a:pPr>
            <a:r>
              <a:rPr lang="it-IT" altLang="it-IT" sz="2000" i="1"/>
              <a:t>Qual è il numero più grande che conoscete? </a:t>
            </a:r>
          </a:p>
          <a:p>
            <a:pPr>
              <a:lnSpc>
                <a:spcPct val="80000"/>
              </a:lnSpc>
              <a:buFont typeface="Wingdings" panose="05000000000000000000" pitchFamily="2" charset="2"/>
              <a:buNone/>
            </a:pPr>
            <a:r>
              <a:rPr lang="it-IT" altLang="it-IT" sz="2000" i="1"/>
              <a:t>- “100” “100” “2000” “100899” “7000” </a:t>
            </a:r>
          </a:p>
          <a:p>
            <a:pPr>
              <a:lnSpc>
                <a:spcPct val="80000"/>
              </a:lnSpc>
            </a:pPr>
            <a:r>
              <a:rPr lang="it-IT" altLang="it-IT" sz="2000" i="1"/>
              <a:t>E il più piccolo? </a:t>
            </a:r>
          </a:p>
          <a:p>
            <a:pPr>
              <a:lnSpc>
                <a:spcPct val="80000"/>
              </a:lnSpc>
              <a:buFont typeface="Wingdings" panose="05000000000000000000" pitchFamily="2" charset="2"/>
              <a:buNone/>
            </a:pPr>
            <a:r>
              <a:rPr lang="it-IT" altLang="it-IT" sz="2000" i="1"/>
              <a:t>- “1” “0”</a:t>
            </a:r>
          </a:p>
          <a:p>
            <a:pPr>
              <a:lnSpc>
                <a:spcPct val="80000"/>
              </a:lnSpc>
            </a:pPr>
            <a:r>
              <a:rPr lang="it-IT" altLang="it-IT" sz="2000" i="1"/>
              <a:t>Qual è il numero che ti piace di più? </a:t>
            </a:r>
          </a:p>
          <a:p>
            <a:pPr>
              <a:lnSpc>
                <a:spcPct val="80000"/>
              </a:lnSpc>
              <a:buFont typeface="Wingdings" panose="05000000000000000000" pitchFamily="2" charset="2"/>
              <a:buNone/>
            </a:pPr>
            <a:r>
              <a:rPr lang="it-IT" altLang="it-IT" sz="2000" i="1"/>
              <a:t>- “98990” “1” “0” “10”</a:t>
            </a:r>
          </a:p>
          <a:p>
            <a:pPr>
              <a:lnSpc>
                <a:spcPct val="80000"/>
              </a:lnSpc>
            </a:pPr>
            <a:r>
              <a:rPr lang="it-IT" altLang="it-IT" sz="2000" i="1"/>
              <a:t>Dove si trovano i numeri? </a:t>
            </a:r>
          </a:p>
          <a:p>
            <a:pPr>
              <a:lnSpc>
                <a:spcPct val="80000"/>
              </a:lnSpc>
              <a:buFont typeface="Wingdings" panose="05000000000000000000" pitchFamily="2" charset="2"/>
              <a:buNone/>
            </a:pPr>
            <a:r>
              <a:rPr lang="it-IT" altLang="it-IT" sz="2000" i="1"/>
              <a:t>- “Sulle pagine dei libri” “su matematica” “sui canali della televisione”  “nel computer” “nel cellulare” “nel telecomando” “nel tablet” “sull’orologio”</a:t>
            </a:r>
            <a:r>
              <a:rPr lang="it-IT" altLang="it-IT" sz="20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a:extLst>
              <a:ext uri="{FF2B5EF4-FFF2-40B4-BE49-F238E27FC236}">
                <a16:creationId xmlns:a16="http://schemas.microsoft.com/office/drawing/2014/main" id="{F6AFAACF-4DA0-49BD-A197-9527D0E366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381000"/>
            <a:ext cx="3302000" cy="2476500"/>
          </a:xfrm>
          <a:prstGeom prst="rect">
            <a:avLst/>
          </a:prstGeom>
          <a:noFill/>
          <a:ln w="76200" cmpd="thinThick">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a:extLst>
              <a:ext uri="{FF2B5EF4-FFF2-40B4-BE49-F238E27FC236}">
                <a16:creationId xmlns:a16="http://schemas.microsoft.com/office/drawing/2014/main" id="{2E86994C-7E29-4790-983C-2E760979F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400300"/>
            <a:ext cx="5435600" cy="4076700"/>
          </a:xfrm>
          <a:prstGeom prst="rect">
            <a:avLst/>
          </a:prstGeom>
          <a:noFill/>
          <a:ln w="101600" cmpd="dbl">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a:extLst>
              <a:ext uri="{FF2B5EF4-FFF2-40B4-BE49-F238E27FC236}">
                <a16:creationId xmlns:a16="http://schemas.microsoft.com/office/drawing/2014/main" id="{65387C84-D24F-41DE-B021-360CDF5A4D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84163">
            <a:off x="552450" y="919163"/>
            <a:ext cx="3478213" cy="4953000"/>
          </a:xfrm>
          <a:prstGeom prst="rect">
            <a:avLst/>
          </a:prstGeom>
          <a:solidFill>
            <a:srgbClr val="FFFF00"/>
          </a:solidFill>
          <a:ln w="5715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7" name="Picture 7">
            <a:extLst>
              <a:ext uri="{FF2B5EF4-FFF2-40B4-BE49-F238E27FC236}">
                <a16:creationId xmlns:a16="http://schemas.microsoft.com/office/drawing/2014/main" id="{E7C6BC30-389E-486C-A3C3-AC19BDE024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81056">
            <a:off x="4800600" y="838200"/>
            <a:ext cx="3771900" cy="5029200"/>
          </a:xfrm>
          <a:prstGeom prst="rect">
            <a:avLst/>
          </a:prstGeom>
          <a:noFill/>
          <a:ln w="57150" algn="ctr">
            <a:pattFill prst="weave">
              <a:fgClr>
                <a:srgbClr val="FF9900"/>
              </a:fgClr>
              <a:bgClr>
                <a:srgbClr val="FFFF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1" name="Picture 7">
            <a:extLst>
              <a:ext uri="{FF2B5EF4-FFF2-40B4-BE49-F238E27FC236}">
                <a16:creationId xmlns:a16="http://schemas.microsoft.com/office/drawing/2014/main" id="{E9549F4D-6C65-41EF-B9DF-B87D5D4AF0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28192">
            <a:off x="609600" y="469900"/>
            <a:ext cx="8001000" cy="5876925"/>
          </a:xfrm>
          <a:prstGeom prst="rect">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0209E19-C321-4E1C-ABA4-3FB9B2AF0DF4}"/>
              </a:ext>
            </a:extLst>
          </p:cNvPr>
          <p:cNvSpPr>
            <a:spLocks noGrp="1" noChangeArrowheads="1"/>
          </p:cNvSpPr>
          <p:nvPr>
            <p:ph type="title"/>
          </p:nvPr>
        </p:nvSpPr>
        <p:spPr/>
        <p:txBody>
          <a:bodyPr/>
          <a:lstStyle/>
          <a:p>
            <a:pPr algn="ctr"/>
            <a:r>
              <a:rPr lang="it-IT" altLang="it-IT" sz="3600"/>
              <a:t>CLASSE V </a:t>
            </a:r>
            <a:br>
              <a:rPr lang="it-IT" altLang="it-IT" sz="3600"/>
            </a:br>
            <a:r>
              <a:rPr lang="it-IT" altLang="it-IT" sz="3600" b="1"/>
              <a:t>“GIOCO DELL’OCA”</a:t>
            </a:r>
            <a:endParaRPr lang="it-IT" altLang="it-IT" sz="3600"/>
          </a:p>
        </p:txBody>
      </p:sp>
      <p:sp>
        <p:nvSpPr>
          <p:cNvPr id="83971" name="Rectangle 3">
            <a:extLst>
              <a:ext uri="{FF2B5EF4-FFF2-40B4-BE49-F238E27FC236}">
                <a16:creationId xmlns:a16="http://schemas.microsoft.com/office/drawing/2014/main" id="{9DBF3DCE-C5B8-4B66-9003-877C1616B6C6}"/>
              </a:ext>
            </a:extLst>
          </p:cNvPr>
          <p:cNvSpPr>
            <a:spLocks noGrp="1" noChangeArrowheads="1"/>
          </p:cNvSpPr>
          <p:nvPr>
            <p:ph type="body" idx="1"/>
          </p:nvPr>
        </p:nvSpPr>
        <p:spPr>
          <a:xfrm>
            <a:off x="304800" y="2209800"/>
            <a:ext cx="8229600" cy="3352800"/>
          </a:xfrm>
        </p:spPr>
        <p:txBody>
          <a:bodyPr/>
          <a:lstStyle/>
          <a:p>
            <a:pPr>
              <a:lnSpc>
                <a:spcPct val="80000"/>
              </a:lnSpc>
              <a:buFont typeface="Wingdings" panose="05000000000000000000" pitchFamily="2" charset="2"/>
              <a:buNone/>
            </a:pPr>
            <a:endParaRPr lang="it-IT" altLang="it-IT" sz="900"/>
          </a:p>
          <a:p>
            <a:pPr>
              <a:lnSpc>
                <a:spcPct val="80000"/>
              </a:lnSpc>
              <a:buFont typeface="Wingdings" panose="05000000000000000000" pitchFamily="2" charset="2"/>
              <a:buNone/>
            </a:pPr>
            <a:r>
              <a:rPr lang="it-IT" altLang="it-IT" sz="2000"/>
              <a:t>A terra sono disposte una serie di cerchi  numerati, contenente  ciascun un cartoncino con una istruzione, es: saltare - capovolta - battere le mani - palleggiare - saltare la fune. Inoltre in alcune caselle si trovano le tradizionali prigioni all'interno delle quali i bambini rimarranno fermi in una posizione particolare (supini, in ginocchio, seduti mani incrociate sulla testa....). Solo all'inizio del gioco si tirano entrambi i dadi, nel proseguire il dado rosso viene eliminato. </a:t>
            </a:r>
          </a:p>
          <a:p>
            <a:pPr>
              <a:lnSpc>
                <a:spcPct val="80000"/>
              </a:lnSpc>
              <a:buFont typeface="Wingdings" panose="05000000000000000000" pitchFamily="2" charset="2"/>
              <a:buNone/>
            </a:pPr>
            <a:r>
              <a:rPr lang="it-IT" altLang="it-IT" sz="2000"/>
              <a:t>Es: dado rosso = 4, dado bianco = addiziona 2, di conseguenza il bambino si porta nella casella 6 ed esegue le istruzioni del cartoncino. Il gioco procede come quello tradizionale in cui il segna punti è il bambino stesso.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5" name="Picture 7">
            <a:extLst>
              <a:ext uri="{FF2B5EF4-FFF2-40B4-BE49-F238E27FC236}">
                <a16:creationId xmlns:a16="http://schemas.microsoft.com/office/drawing/2014/main" id="{3C8EC392-8B01-469B-81CE-C96D26B292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70917">
            <a:off x="381000" y="838200"/>
            <a:ext cx="4506913" cy="5029200"/>
          </a:xfrm>
          <a:prstGeom prst="rect">
            <a:avLst/>
          </a:prstGeom>
          <a:noFill/>
          <a:ln w="57150" cmpd="thickThin"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8">
            <a:extLst>
              <a:ext uri="{FF2B5EF4-FFF2-40B4-BE49-F238E27FC236}">
                <a16:creationId xmlns:a16="http://schemas.microsoft.com/office/drawing/2014/main" id="{AE269638-3AF7-4252-8FF6-01B13E95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04022">
            <a:off x="5029200" y="838200"/>
            <a:ext cx="3744913" cy="4953000"/>
          </a:xfrm>
          <a:prstGeom prst="rect">
            <a:avLst/>
          </a:prstGeom>
          <a:noFill/>
          <a:ln w="76200" cmpd="tri" algn="ctr">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172806D-6C8B-44B8-AA55-AD57FDC0EFD2}"/>
              </a:ext>
            </a:extLst>
          </p:cNvPr>
          <p:cNvSpPr>
            <a:spLocks noGrp="1" noChangeArrowheads="1"/>
          </p:cNvSpPr>
          <p:nvPr>
            <p:ph type="title"/>
          </p:nvPr>
        </p:nvSpPr>
        <p:spPr>
          <a:xfrm>
            <a:off x="457200" y="685800"/>
            <a:ext cx="8229600" cy="1066800"/>
          </a:xfrm>
        </p:spPr>
        <p:txBody>
          <a:bodyPr/>
          <a:lstStyle/>
          <a:p>
            <a:pPr algn="ctr"/>
            <a:r>
              <a:rPr lang="it-IT" altLang="it-IT" sz="3200"/>
              <a:t>“I  QUADRATI MAGICI”</a:t>
            </a:r>
            <a:br>
              <a:rPr lang="it-IT" altLang="it-IT" sz="4000"/>
            </a:br>
            <a:endParaRPr lang="it-IT" altLang="it-IT" sz="4000"/>
          </a:p>
        </p:txBody>
      </p:sp>
      <p:sp>
        <p:nvSpPr>
          <p:cNvPr id="84995" name="Rectangle 3">
            <a:extLst>
              <a:ext uri="{FF2B5EF4-FFF2-40B4-BE49-F238E27FC236}">
                <a16:creationId xmlns:a16="http://schemas.microsoft.com/office/drawing/2014/main" id="{6FF4481E-92E5-45BE-9B2B-FF6E2D62BB05}"/>
              </a:ext>
            </a:extLst>
          </p:cNvPr>
          <p:cNvSpPr>
            <a:spLocks noGrp="1" noChangeArrowheads="1"/>
          </p:cNvSpPr>
          <p:nvPr>
            <p:ph type="body" idx="1"/>
          </p:nvPr>
        </p:nvSpPr>
        <p:spPr>
          <a:xfrm>
            <a:off x="457200" y="1219200"/>
            <a:ext cx="8229600" cy="5181600"/>
          </a:xfrm>
        </p:spPr>
        <p:txBody>
          <a:bodyPr/>
          <a:lstStyle/>
          <a:p>
            <a:pPr>
              <a:lnSpc>
                <a:spcPct val="80000"/>
              </a:lnSpc>
              <a:buFont typeface="Wingdings" panose="05000000000000000000" pitchFamily="2" charset="2"/>
              <a:buNone/>
            </a:pPr>
            <a:endParaRPr lang="it-IT" altLang="it-IT" sz="2000"/>
          </a:p>
          <a:p>
            <a:pPr>
              <a:lnSpc>
                <a:spcPct val="80000"/>
              </a:lnSpc>
              <a:buFont typeface="Wingdings" panose="05000000000000000000" pitchFamily="2" charset="2"/>
              <a:buNone/>
            </a:pPr>
            <a:r>
              <a:rPr lang="it-IT" altLang="it-IT" sz="2000"/>
              <a:t>Rappresentano un aspetto affascinante della matematica e la loro origine risale almeno a 3000 anni fa. Questo gioco è stato proposto anche perché i bambini conoscono nel quotidiano il gioco del SUDOKU che pur non basandosi sul quadrato magico ne utilizza in parte i criteri.</a:t>
            </a:r>
          </a:p>
          <a:p>
            <a:pPr>
              <a:lnSpc>
                <a:spcPct val="80000"/>
              </a:lnSpc>
            </a:pPr>
            <a:r>
              <a:rPr lang="it-IT" altLang="it-IT" sz="2000"/>
              <a:t> Si sono formate 2 squadre. Ogni squadra ha a disposizione fogli e penne per poter realizzare i propri calcoli. I giocatori  si sono procurati i numeri raccolti sotto un birillo al termine di un percorso predisposto. Il docente ha fornito il numero chiave del quadrato magico e i bambini dopo essersi procurati tutti gli elementi e, risolto il problema con un lavoro di gruppo lo hanno  rapidamente rappresentato.</a:t>
            </a:r>
          </a:p>
          <a:p>
            <a:pPr>
              <a:lnSpc>
                <a:spcPct val="80000"/>
              </a:lnSpc>
              <a:buFont typeface="Wingdings" panose="05000000000000000000" pitchFamily="2" charset="2"/>
              <a:buNone/>
            </a:pPr>
            <a:r>
              <a:rPr lang="it-IT" altLang="it-IT" sz="2000"/>
              <a:t>Infine abbiamo rappresentato il quadrato magico dopo aver costruito la griglia con i cinesini.</a:t>
            </a:r>
          </a:p>
          <a:p>
            <a:pPr>
              <a:lnSpc>
                <a:spcPct val="80000"/>
              </a:lnSpc>
              <a:buFont typeface="Wingdings" panose="05000000000000000000" pitchFamily="2" charset="2"/>
              <a:buNone/>
            </a:pPr>
            <a:r>
              <a:rPr lang="it-IT" altLang="it-IT" sz="2000"/>
              <a:t>Ha vinto ovviamente chi ha impiegato minor tempo a mostrare a tutti il corretto quadrato magico richiesto.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a:extLst>
              <a:ext uri="{FF2B5EF4-FFF2-40B4-BE49-F238E27FC236}">
                <a16:creationId xmlns:a16="http://schemas.microsoft.com/office/drawing/2014/main" id="{EF8052C5-ABB2-4BE5-8E04-89A00A584C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2400"/>
            <a:ext cx="51435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7" name="Picture 5">
            <a:extLst>
              <a:ext uri="{FF2B5EF4-FFF2-40B4-BE49-F238E27FC236}">
                <a16:creationId xmlns:a16="http://schemas.microsoft.com/office/drawing/2014/main" id="{2FE17390-BF47-4E02-8F16-D143BBEF83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8797">
            <a:off x="5653088" y="469900"/>
            <a:ext cx="2767012" cy="6172200"/>
          </a:xfrm>
          <a:prstGeom prst="rect">
            <a:avLst/>
          </a:prstGeom>
          <a:noFill/>
          <a:ln w="38100">
            <a:solidFill>
              <a:srgbClr val="33CCCC"/>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WordArt 5">
            <a:extLst>
              <a:ext uri="{FF2B5EF4-FFF2-40B4-BE49-F238E27FC236}">
                <a16:creationId xmlns:a16="http://schemas.microsoft.com/office/drawing/2014/main" id="{FAFE4C1C-746F-4962-84AE-44D7533F4CD1}"/>
              </a:ext>
            </a:extLst>
          </p:cNvPr>
          <p:cNvSpPr>
            <a:spLocks noChangeArrowheads="1" noChangeShapeType="1" noTextEdit="1"/>
          </p:cNvSpPr>
          <p:nvPr/>
        </p:nvSpPr>
        <p:spPr bwMode="auto">
          <a:xfrm>
            <a:off x="1600200" y="1600200"/>
            <a:ext cx="6019800" cy="3048000"/>
          </a:xfrm>
          <a:prstGeom prst="rect">
            <a:avLst/>
          </a:prstGeom>
        </p:spPr>
        <p:txBody>
          <a:bodyPr wrap="none" fromWordArt="1">
            <a:prstTxWarp prst="textPlain">
              <a:avLst>
                <a:gd name="adj" fmla="val 50000"/>
              </a:avLst>
            </a:prstTxWarp>
          </a:bodyPr>
          <a:lstStyle/>
          <a:p>
            <a:r>
              <a:rPr lang="it-IT" sz="3600" kern="10">
                <a:ln w="25400">
                  <a:solidFill>
                    <a:srgbClr val="008000"/>
                  </a:solidFill>
                  <a:round/>
                  <a:headEnd/>
                  <a:tailEnd/>
                </a:ln>
                <a:solidFill>
                  <a:srgbClr val="00FF00">
                    <a:alpha val="50000"/>
                  </a:srgbClr>
                </a:solidFill>
                <a:effectLst>
                  <a:outerShdw dist="45791" dir="2021404" algn="ctr" rotWithShape="0">
                    <a:srgbClr val="9999FF"/>
                  </a:outerShdw>
                </a:effectLst>
                <a:latin typeface="Arial Black" panose="020B0A04020102020204" pitchFamily="34" charset="0"/>
              </a:rPr>
              <a:t>SCUOLA PRIMARIA </a:t>
            </a:r>
          </a:p>
          <a:p>
            <a:r>
              <a:rPr lang="it-IT" sz="3600" kern="10">
                <a:ln w="25400">
                  <a:solidFill>
                    <a:srgbClr val="008000"/>
                  </a:solidFill>
                  <a:round/>
                  <a:headEnd/>
                  <a:tailEnd/>
                </a:ln>
                <a:solidFill>
                  <a:srgbClr val="00FF00">
                    <a:alpha val="50000"/>
                  </a:srgbClr>
                </a:solidFill>
                <a:effectLst>
                  <a:outerShdw dist="45791" dir="2021404" algn="ctr" rotWithShape="0">
                    <a:srgbClr val="9999FF"/>
                  </a:outerShdw>
                </a:effectLst>
                <a:latin typeface="Arial Black" panose="020B0A04020102020204" pitchFamily="34" charset="0"/>
              </a:rPr>
              <a:t>"G. NATALI"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944F7C3-D725-4012-AC03-9342439F7F3A}"/>
              </a:ext>
            </a:extLst>
          </p:cNvPr>
          <p:cNvSpPr>
            <a:spLocks noGrp="1" noChangeArrowheads="1"/>
          </p:cNvSpPr>
          <p:nvPr>
            <p:ph type="title"/>
          </p:nvPr>
        </p:nvSpPr>
        <p:spPr/>
        <p:txBody>
          <a:bodyPr/>
          <a:lstStyle/>
          <a:p>
            <a:pPr algn="ctr"/>
            <a:r>
              <a:rPr lang="it-IT" altLang="zh-TW" i="1">
                <a:ea typeface="新細明體" panose="020B0604030504040204" pitchFamily="18" charset="-120"/>
              </a:rPr>
              <a:t>CLASSE PRIMA</a:t>
            </a:r>
            <a:endParaRPr lang="it-IT" altLang="it-IT" i="1"/>
          </a:p>
        </p:txBody>
      </p:sp>
      <p:sp>
        <p:nvSpPr>
          <p:cNvPr id="86019" name="Rectangle 3">
            <a:extLst>
              <a:ext uri="{FF2B5EF4-FFF2-40B4-BE49-F238E27FC236}">
                <a16:creationId xmlns:a16="http://schemas.microsoft.com/office/drawing/2014/main" id="{9B600D9A-B772-493E-8156-7F053267C2A4}"/>
              </a:ext>
            </a:extLst>
          </p:cNvPr>
          <p:cNvSpPr>
            <a:spLocks noGrp="1" noChangeArrowheads="1"/>
          </p:cNvSpPr>
          <p:nvPr>
            <p:ph type="body" idx="1"/>
          </p:nvPr>
        </p:nvSpPr>
        <p:spPr>
          <a:xfrm>
            <a:off x="457200" y="1524000"/>
            <a:ext cx="8229600" cy="685800"/>
          </a:xfrm>
        </p:spPr>
        <p:txBody>
          <a:bodyPr/>
          <a:lstStyle/>
          <a:p>
            <a:pPr algn="ctr">
              <a:buFont typeface="Wingdings" panose="05000000000000000000" pitchFamily="2" charset="2"/>
              <a:buNone/>
            </a:pPr>
            <a:r>
              <a:rPr lang="it-IT" altLang="zh-TW" sz="2800" b="1">
                <a:ea typeface="新細明體" panose="020B0604030504040204" pitchFamily="18" charset="-120"/>
              </a:rPr>
              <a:t>“Addizione con i birilli….che divertimento!”</a:t>
            </a:r>
            <a:endParaRPr lang="it-IT" altLang="it-IT" sz="2800" b="1"/>
          </a:p>
        </p:txBody>
      </p:sp>
      <p:pic>
        <p:nvPicPr>
          <p:cNvPr id="86020" name="Immagine 5" descr="IMG_20170607_085844.jpg">
            <a:extLst>
              <a:ext uri="{FF2B5EF4-FFF2-40B4-BE49-F238E27FC236}">
                <a16:creationId xmlns:a16="http://schemas.microsoft.com/office/drawing/2014/main" id="{754DC9FC-6E47-45D9-9046-451D9E06D6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2439988"/>
            <a:ext cx="5181600" cy="414972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B23FBD7-2024-429C-A345-A1A0CDD2CF9C}"/>
              </a:ext>
            </a:extLst>
          </p:cNvPr>
          <p:cNvSpPr>
            <a:spLocks noGrp="1" noChangeArrowheads="1"/>
          </p:cNvSpPr>
          <p:nvPr>
            <p:ph type="title"/>
          </p:nvPr>
        </p:nvSpPr>
        <p:spPr>
          <a:xfrm>
            <a:off x="457200" y="457200"/>
            <a:ext cx="8229600" cy="1905000"/>
          </a:xfrm>
        </p:spPr>
        <p:txBody>
          <a:bodyPr/>
          <a:lstStyle/>
          <a:p>
            <a:pPr algn="ctr"/>
            <a:r>
              <a:rPr lang="it-IT" altLang="it-IT" sz="2800" b="1"/>
              <a:t>ALZABANDIERA CON L’ADDIZIONE </a:t>
            </a:r>
            <a:br>
              <a:rPr lang="it-IT" altLang="it-IT" sz="2800" b="1"/>
            </a:br>
            <a:r>
              <a:rPr lang="it-IT" altLang="it-IT" sz="2800" b="1"/>
              <a:t>E LA SOTTRAZIONE</a:t>
            </a:r>
            <a:br>
              <a:rPr lang="it-IT" altLang="it-IT" sz="2800" b="1"/>
            </a:br>
            <a:br>
              <a:rPr lang="it-IT" altLang="it-IT" sz="2800" b="1"/>
            </a:br>
            <a:r>
              <a:rPr lang="it-IT" altLang="it-IT" sz="2800">
                <a:solidFill>
                  <a:srgbClr val="D60093"/>
                </a:solidFill>
              </a:rPr>
              <a:t>“Che operazione ci vorrà?”</a:t>
            </a:r>
          </a:p>
        </p:txBody>
      </p:sp>
      <p:pic>
        <p:nvPicPr>
          <p:cNvPr id="87044" name="Immagine 6" descr="IMG_20170607_090137.jpg">
            <a:extLst>
              <a:ext uri="{FF2B5EF4-FFF2-40B4-BE49-F238E27FC236}">
                <a16:creationId xmlns:a16="http://schemas.microsoft.com/office/drawing/2014/main" id="{76631796-6A45-411B-8113-46EA37DC0247}"/>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3352800" y="2590800"/>
            <a:ext cx="2914650" cy="3887788"/>
          </a:xfrm>
          <a:noFill/>
          <a:ln w="31750">
            <a:pattFill prst="lgCheck">
              <a:fgClr>
                <a:srgbClr val="D60093"/>
              </a:fgClr>
              <a:bgClr>
                <a:srgbClr val="FFFFFF"/>
              </a:bgClr>
            </a:patt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a:extLst>
              <a:ext uri="{FF2B5EF4-FFF2-40B4-BE49-F238E27FC236}">
                <a16:creationId xmlns:a16="http://schemas.microsoft.com/office/drawing/2014/main" id="{2C52C439-84A7-4F5E-9AF6-B822AF0031F5}"/>
              </a:ext>
            </a:extLst>
          </p:cNvPr>
          <p:cNvSpPr>
            <a:spLocks noGrp="1" noChangeArrowheads="1"/>
          </p:cNvSpPr>
          <p:nvPr>
            <p:ph type="body" sz="half" idx="1"/>
          </p:nvPr>
        </p:nvSpPr>
        <p:spPr>
          <a:xfrm>
            <a:off x="457200" y="609600"/>
            <a:ext cx="4038600" cy="5105400"/>
          </a:xfrm>
        </p:spPr>
        <p:txBody>
          <a:bodyPr/>
          <a:lstStyle/>
          <a:p>
            <a:pPr>
              <a:lnSpc>
                <a:spcPct val="90000"/>
              </a:lnSpc>
            </a:pPr>
            <a:r>
              <a:rPr lang="it-IT" altLang="it-IT" sz="2000" u="sng"/>
              <a:t>Cerchiamo insieme i numeri nella scuola..</a:t>
            </a:r>
            <a:endParaRPr lang="it-IT" altLang="it-IT" sz="2000" i="1" u="sng"/>
          </a:p>
          <a:p>
            <a:pPr>
              <a:lnSpc>
                <a:spcPct val="90000"/>
              </a:lnSpc>
              <a:buFontTx/>
              <a:buChar char="-"/>
            </a:pPr>
            <a:r>
              <a:rPr lang="it-IT" altLang="it-IT" sz="2000" i="1"/>
              <a:t>Li troviamo nell’orologio appeso al muro, </a:t>
            </a:r>
          </a:p>
          <a:p>
            <a:pPr algn="ctr">
              <a:lnSpc>
                <a:spcPct val="90000"/>
              </a:lnSpc>
              <a:buFontTx/>
              <a:buNone/>
            </a:pPr>
            <a:r>
              <a:rPr lang="it-IT" altLang="it-IT" sz="2000" i="1"/>
              <a:t>sul calendario, </a:t>
            </a:r>
          </a:p>
          <a:p>
            <a:pPr algn="ctr">
              <a:lnSpc>
                <a:spcPct val="90000"/>
              </a:lnSpc>
              <a:buFontTx/>
              <a:buNone/>
            </a:pPr>
            <a:r>
              <a:rPr lang="it-IT" altLang="it-IT" sz="2000" i="1"/>
              <a:t>le date sul cartellone del compleanno, </a:t>
            </a:r>
          </a:p>
          <a:p>
            <a:pPr algn="ctr">
              <a:lnSpc>
                <a:spcPct val="90000"/>
              </a:lnSpc>
              <a:buFontTx/>
              <a:buNone/>
            </a:pPr>
            <a:r>
              <a:rPr lang="it-IT" altLang="it-IT" sz="2000" i="1"/>
              <a:t>sul telecomando della televisione, </a:t>
            </a:r>
          </a:p>
          <a:p>
            <a:pPr algn="ctr">
              <a:lnSpc>
                <a:spcPct val="90000"/>
              </a:lnSpc>
              <a:buFontTx/>
              <a:buNone/>
            </a:pPr>
            <a:r>
              <a:rPr lang="it-IT" altLang="it-IT" sz="2000" i="1"/>
              <a:t>sulla bottiglia dell’acqua, </a:t>
            </a:r>
          </a:p>
          <a:p>
            <a:pPr algn="ctr">
              <a:lnSpc>
                <a:spcPct val="90000"/>
              </a:lnSpc>
              <a:buFontTx/>
              <a:buNone/>
            </a:pPr>
            <a:r>
              <a:rPr lang="it-IT" altLang="it-IT" sz="2000" i="1"/>
              <a:t>sulla confezione dei biscotti e delle caramelle, </a:t>
            </a:r>
          </a:p>
          <a:p>
            <a:pPr algn="ctr">
              <a:lnSpc>
                <a:spcPct val="90000"/>
              </a:lnSpc>
              <a:buFontTx/>
              <a:buNone/>
            </a:pPr>
            <a:r>
              <a:rPr lang="it-IT" altLang="it-IT" sz="2000" i="1"/>
              <a:t>sul barattolo dei colori,  </a:t>
            </a:r>
          </a:p>
          <a:p>
            <a:pPr algn="ctr">
              <a:lnSpc>
                <a:spcPct val="90000"/>
              </a:lnSpc>
              <a:buFontTx/>
              <a:buNone/>
            </a:pPr>
            <a:r>
              <a:rPr lang="it-IT" altLang="it-IT" sz="2000" i="1"/>
              <a:t>sulla tastiera della computer, </a:t>
            </a:r>
          </a:p>
          <a:p>
            <a:pPr algn="ctr">
              <a:lnSpc>
                <a:spcPct val="90000"/>
              </a:lnSpc>
              <a:buFontTx/>
              <a:buNone/>
            </a:pPr>
            <a:r>
              <a:rPr lang="it-IT" altLang="it-IT" sz="2000" i="1"/>
              <a:t>nelle pagine dei libri, </a:t>
            </a:r>
          </a:p>
          <a:p>
            <a:pPr algn="ctr">
              <a:lnSpc>
                <a:spcPct val="90000"/>
              </a:lnSpc>
              <a:buFontTx/>
              <a:buNone/>
            </a:pPr>
            <a:r>
              <a:rPr lang="it-IT" altLang="it-IT" sz="2000" i="1"/>
              <a:t>sul telefono..</a:t>
            </a:r>
          </a:p>
        </p:txBody>
      </p:sp>
      <p:sp>
        <p:nvSpPr>
          <p:cNvPr id="24583" name="Rectangle 7">
            <a:extLst>
              <a:ext uri="{FF2B5EF4-FFF2-40B4-BE49-F238E27FC236}">
                <a16:creationId xmlns:a16="http://schemas.microsoft.com/office/drawing/2014/main" id="{395AE391-B1A3-403C-A4F6-36A96543A73D}"/>
              </a:ext>
            </a:extLst>
          </p:cNvPr>
          <p:cNvSpPr>
            <a:spLocks noGrp="1" noChangeArrowheads="1"/>
          </p:cNvSpPr>
          <p:nvPr>
            <p:ph type="title"/>
          </p:nvPr>
        </p:nvSpPr>
        <p:spPr>
          <a:xfrm>
            <a:off x="4495800" y="457200"/>
            <a:ext cx="4191000" cy="914400"/>
          </a:xfrm>
        </p:spPr>
        <p:txBody>
          <a:bodyPr/>
          <a:lstStyle/>
          <a:p>
            <a:r>
              <a:rPr lang="it-IT" altLang="it-IT" sz="2800"/>
              <a:t>Proviamo a scrivere i numeri trovati</a:t>
            </a:r>
            <a:r>
              <a:rPr lang="it-IT" altLang="it-IT" sz="4000"/>
              <a:t>..</a:t>
            </a:r>
          </a:p>
        </p:txBody>
      </p:sp>
      <p:sp>
        <p:nvSpPr>
          <p:cNvPr id="24587" name="Rectangle 11">
            <a:extLst>
              <a:ext uri="{FF2B5EF4-FFF2-40B4-BE49-F238E27FC236}">
                <a16:creationId xmlns:a16="http://schemas.microsoft.com/office/drawing/2014/main" id="{EB3A8288-86CF-43F4-B102-C98D4AE30230}"/>
              </a:ext>
            </a:extLst>
          </p:cNvPr>
          <p:cNvSpPr>
            <a:spLocks noGrp="1" noChangeArrowheads="1"/>
          </p:cNvSpPr>
          <p:nvPr>
            <p:ph type="body" sz="half" idx="2"/>
          </p:nvPr>
        </p:nvSpPr>
        <p:spPr>
          <a:xfrm>
            <a:off x="4495800" y="2362200"/>
            <a:ext cx="4648200" cy="3276600"/>
          </a:xfrm>
        </p:spPr>
        <p:txBody>
          <a:bodyPr/>
          <a:lstStyle/>
          <a:p>
            <a:endParaRPr lang="it-IT" altLang="it-IT" sz="2800"/>
          </a:p>
        </p:txBody>
      </p:sp>
      <p:pic>
        <p:nvPicPr>
          <p:cNvPr id="24588" name="Picture 12">
            <a:extLst>
              <a:ext uri="{FF2B5EF4-FFF2-40B4-BE49-F238E27FC236}">
                <a16:creationId xmlns:a16="http://schemas.microsoft.com/office/drawing/2014/main" id="{62B6C846-F0E0-4278-AC3F-2B20FFC469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2625" y="2286000"/>
            <a:ext cx="4651375" cy="3468688"/>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F5FA87D-69CA-457E-82BF-8056AD4733C9}"/>
              </a:ext>
            </a:extLst>
          </p:cNvPr>
          <p:cNvSpPr>
            <a:spLocks noGrp="1" noChangeArrowheads="1"/>
          </p:cNvSpPr>
          <p:nvPr>
            <p:ph type="title"/>
          </p:nvPr>
        </p:nvSpPr>
        <p:spPr>
          <a:xfrm>
            <a:off x="457200" y="457200"/>
            <a:ext cx="8229600" cy="990600"/>
          </a:xfrm>
        </p:spPr>
        <p:txBody>
          <a:bodyPr/>
          <a:lstStyle/>
          <a:p>
            <a:pPr algn="ctr"/>
            <a:r>
              <a:rPr lang="it-IT" altLang="it-IT" sz="2800" b="1"/>
              <a:t>“Costruiamo la piramide degli amici del 10!”</a:t>
            </a:r>
          </a:p>
        </p:txBody>
      </p:sp>
      <p:pic>
        <p:nvPicPr>
          <p:cNvPr id="88068" name="Immagine 9" descr="IMG_20170607_090503.jpg">
            <a:extLst>
              <a:ext uri="{FF2B5EF4-FFF2-40B4-BE49-F238E27FC236}">
                <a16:creationId xmlns:a16="http://schemas.microsoft.com/office/drawing/2014/main" id="{000F93ED-4ECB-4F9D-8D6F-CFBBA65826E7}"/>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685800" y="1524000"/>
            <a:ext cx="3308350" cy="4418013"/>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Immagine 10" descr="IMG_20170607_085834.jpg">
            <a:extLst>
              <a:ext uri="{FF2B5EF4-FFF2-40B4-BE49-F238E27FC236}">
                <a16:creationId xmlns:a16="http://schemas.microsoft.com/office/drawing/2014/main" id="{B18CDBF3-2AF4-406C-A80F-B791B51420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22372">
            <a:off x="4646613" y="1754188"/>
            <a:ext cx="3813175" cy="4151312"/>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Immagine 11" descr="IMG_20170607_101144.jpg">
            <a:extLst>
              <a:ext uri="{FF2B5EF4-FFF2-40B4-BE49-F238E27FC236}">
                <a16:creationId xmlns:a16="http://schemas.microsoft.com/office/drawing/2014/main" id="{5DF9F83A-29E1-4B31-9EAA-CCE3B0B3A4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WordArt 10">
            <a:extLst>
              <a:ext uri="{FF2B5EF4-FFF2-40B4-BE49-F238E27FC236}">
                <a16:creationId xmlns:a16="http://schemas.microsoft.com/office/drawing/2014/main" id="{27599A5E-01D5-469C-89A9-802ACDECCF42}"/>
              </a:ext>
            </a:extLst>
          </p:cNvPr>
          <p:cNvSpPr>
            <a:spLocks noChangeArrowheads="1" noChangeShapeType="1" noTextEdit="1"/>
          </p:cNvSpPr>
          <p:nvPr/>
        </p:nvSpPr>
        <p:spPr bwMode="auto">
          <a:xfrm>
            <a:off x="5029200" y="1066800"/>
            <a:ext cx="3962400" cy="434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it-IT" sz="2400" kern="10">
                <a:solidFill>
                  <a:srgbClr val="008000">
                    <a:alpha val="83000"/>
                  </a:srgbClr>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RAPPRESENTIAMO</a:t>
            </a:r>
          </a:p>
          <a:p>
            <a:r>
              <a:rPr lang="it-IT" sz="2400" kern="10">
                <a:solidFill>
                  <a:srgbClr val="008000">
                    <a:alpha val="83000"/>
                  </a:srgbClr>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IL PERCORSO</a:t>
            </a:r>
          </a:p>
          <a:p>
            <a:r>
              <a:rPr lang="it-IT" sz="2400" kern="10">
                <a:solidFill>
                  <a:srgbClr val="008000">
                    <a:alpha val="83000"/>
                  </a:srgbClr>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MATEMATICO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A0C628C-D365-4CC1-894D-F7185C3F67DE}"/>
              </a:ext>
            </a:extLst>
          </p:cNvPr>
          <p:cNvSpPr>
            <a:spLocks noGrp="1" noChangeArrowheads="1"/>
          </p:cNvSpPr>
          <p:nvPr>
            <p:ph type="title"/>
          </p:nvPr>
        </p:nvSpPr>
        <p:spPr/>
        <p:txBody>
          <a:bodyPr/>
          <a:lstStyle/>
          <a:p>
            <a:pPr algn="ctr"/>
            <a:r>
              <a:rPr lang="it-IT" altLang="zh-TW" sz="2400">
                <a:ea typeface="新細明體" panose="020B0604030504040204" pitchFamily="18" charset="-120"/>
              </a:rPr>
              <a:t>CLASSE  SECONDA</a:t>
            </a:r>
            <a:br>
              <a:rPr lang="it-IT" altLang="zh-TW" sz="2400">
                <a:ea typeface="新細明體" panose="020B0604030504040204" pitchFamily="18" charset="-120"/>
              </a:rPr>
            </a:br>
            <a:r>
              <a:rPr lang="it-IT" altLang="zh-TW" sz="2800" b="1">
                <a:ea typeface="新細明體" panose="020B0604030504040204" pitchFamily="18" charset="-120"/>
              </a:rPr>
              <a:t>“Tiro a segno con le tabelline … chi indovina guadagna punti!!!”</a:t>
            </a:r>
            <a:r>
              <a:rPr lang="it-IT" altLang="zh-TW" sz="4000">
                <a:ea typeface="新細明體" panose="020B0604030504040204" pitchFamily="18" charset="-120"/>
              </a:rPr>
              <a:t> </a:t>
            </a:r>
            <a:endParaRPr lang="it-IT" altLang="it-IT" sz="4000"/>
          </a:p>
        </p:txBody>
      </p:sp>
      <p:pic>
        <p:nvPicPr>
          <p:cNvPr id="91140" name="Immagine 0" descr="IMG_20170511_094200.jpg">
            <a:extLst>
              <a:ext uri="{FF2B5EF4-FFF2-40B4-BE49-F238E27FC236}">
                <a16:creationId xmlns:a16="http://schemas.microsoft.com/office/drawing/2014/main" id="{F73A49A4-9A48-4EC3-9C8D-F717912FCBED}"/>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2209800" y="1990725"/>
            <a:ext cx="5029200" cy="4637088"/>
          </a:xfrm>
          <a:noFill/>
          <a:ln w="88900" cap="flat">
            <a:solidFill>
              <a:srgbClr val="99CC00"/>
            </a:solidFill>
            <a:prstDash val="lgDash"/>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8863445-BB43-4A9F-BC48-C721C0107420}"/>
              </a:ext>
            </a:extLst>
          </p:cNvPr>
          <p:cNvSpPr>
            <a:spLocks noGrp="1" noChangeArrowheads="1"/>
          </p:cNvSpPr>
          <p:nvPr>
            <p:ph type="title"/>
          </p:nvPr>
        </p:nvSpPr>
        <p:spPr/>
        <p:txBody>
          <a:bodyPr/>
          <a:lstStyle/>
          <a:p>
            <a:pPr algn="ctr"/>
            <a:r>
              <a:rPr lang="it-IT" altLang="zh-TW" sz="3200" b="1">
                <a:ea typeface="新細明體" panose="020B0604030504040204" pitchFamily="18" charset="-120"/>
              </a:rPr>
              <a:t>“Giochiamo con il DOMINO delle tabelline”</a:t>
            </a:r>
            <a:r>
              <a:rPr lang="it-IT" altLang="zh-TW">
                <a:ea typeface="新細明體" panose="020B0604030504040204" pitchFamily="18" charset="-120"/>
              </a:rPr>
              <a:t> </a:t>
            </a:r>
            <a:endParaRPr lang="it-IT" altLang="it-IT"/>
          </a:p>
        </p:txBody>
      </p:sp>
      <p:pic>
        <p:nvPicPr>
          <p:cNvPr id="92164" name="Immagine 3" descr="IMG_20170511_103335.jpg">
            <a:extLst>
              <a:ext uri="{FF2B5EF4-FFF2-40B4-BE49-F238E27FC236}">
                <a16:creationId xmlns:a16="http://schemas.microsoft.com/office/drawing/2014/main" id="{6D31C133-C77C-4412-9331-9C690CCFBB97}"/>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990600" y="1981200"/>
            <a:ext cx="6935788" cy="4799013"/>
          </a:xfr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Immagine 4" descr="IMG_20170511_111718.jpg">
            <a:extLst>
              <a:ext uri="{FF2B5EF4-FFF2-40B4-BE49-F238E27FC236}">
                <a16:creationId xmlns:a16="http://schemas.microsoft.com/office/drawing/2014/main" id="{5BED458D-DE24-435D-A253-1EAF756EA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143000"/>
            <a:ext cx="8763000" cy="4149725"/>
          </a:xfrm>
          <a:prstGeom prst="rect">
            <a:avLst/>
          </a:prstGeom>
          <a:noFill/>
          <a:ln w="88900">
            <a:pattFill prst="wdDnDiag">
              <a:fgClr>
                <a:srgbClr val="FF00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945977D-F961-4A1B-9715-CAF622E4A9F3}"/>
              </a:ext>
            </a:extLst>
          </p:cNvPr>
          <p:cNvSpPr>
            <a:spLocks noGrp="1" noChangeArrowheads="1"/>
          </p:cNvSpPr>
          <p:nvPr>
            <p:ph type="title"/>
          </p:nvPr>
        </p:nvSpPr>
        <p:spPr>
          <a:xfrm>
            <a:off x="457200" y="457200"/>
            <a:ext cx="8229600" cy="533400"/>
          </a:xfrm>
        </p:spPr>
        <p:txBody>
          <a:bodyPr/>
          <a:lstStyle/>
          <a:p>
            <a:pPr algn="ctr"/>
            <a:r>
              <a:rPr lang="it-IT" altLang="it-IT" sz="2800"/>
              <a:t>CLASSE TERZA</a:t>
            </a:r>
          </a:p>
        </p:txBody>
      </p:sp>
      <p:pic>
        <p:nvPicPr>
          <p:cNvPr id="94212" name="Immagine 10" descr="C:\Users\Admin\Desktop\prog.inclusione 2017\SAM_2437.JPG">
            <a:extLst>
              <a:ext uri="{FF2B5EF4-FFF2-40B4-BE49-F238E27FC236}">
                <a16:creationId xmlns:a16="http://schemas.microsoft.com/office/drawing/2014/main" id="{32AFFF95-56D4-4756-BB87-269D43D786D9}"/>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457200" y="1228725"/>
            <a:ext cx="8229600" cy="4629150"/>
          </a:xfrm>
          <a:noFill/>
          <a:ln w="101600" cap="flat" cmpd="dbl">
            <a:solidFill>
              <a:schemeClr val="hlink"/>
            </a:solidFill>
            <a:prstDash val="lgDash"/>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BEEA9B43-26F5-4B1D-8BBC-FB7423CA8FB7}"/>
              </a:ext>
            </a:extLst>
          </p:cNvPr>
          <p:cNvSpPr>
            <a:spLocks noGrp="1" noChangeArrowheads="1"/>
          </p:cNvSpPr>
          <p:nvPr>
            <p:ph type="title"/>
          </p:nvPr>
        </p:nvSpPr>
        <p:spPr>
          <a:xfrm>
            <a:off x="381000" y="457200"/>
            <a:ext cx="8305800" cy="1752600"/>
          </a:xfrm>
        </p:spPr>
        <p:txBody>
          <a:bodyPr/>
          <a:lstStyle/>
          <a:p>
            <a:r>
              <a:rPr lang="it-IT" altLang="it-IT" sz="2800"/>
              <a:t>Alle due squadre veniva data una cifra alla quale bisognava aggiungere o togliere una  quantità (10,100,1000). </a:t>
            </a:r>
            <a:br>
              <a:rPr lang="it-IT" altLang="it-IT" sz="2800"/>
            </a:br>
            <a:r>
              <a:rPr lang="it-IT" altLang="it-IT" sz="2800"/>
              <a:t>Vinceva chi terminava per primo in modo giusto.</a:t>
            </a:r>
            <a:r>
              <a:rPr lang="it-IT" altLang="it-IT" sz="4000"/>
              <a:t> </a:t>
            </a:r>
          </a:p>
        </p:txBody>
      </p:sp>
      <p:pic>
        <p:nvPicPr>
          <p:cNvPr id="95239" name="Immagine 9" descr="C:\Users\Admin\Desktop\prog.inclusione 2017\SAM_2388.JPG">
            <a:extLst>
              <a:ext uri="{FF2B5EF4-FFF2-40B4-BE49-F238E27FC236}">
                <a16:creationId xmlns:a16="http://schemas.microsoft.com/office/drawing/2014/main" id="{38ED6C71-E3EF-4372-B2DF-41DD0AA33E75}"/>
              </a:ext>
            </a:extLst>
          </p:cNvPr>
          <p:cNvPicPr>
            <a:picLocks noGrp="1" noChangeAspect="1" noChangeArrowheads="1"/>
          </p:cNvPicPr>
          <p:nvPr>
            <p:ph type="body" sz="half" idx="1"/>
          </p:nvPr>
        </p:nvPicPr>
        <p:blipFill>
          <a:blip r:embed="rId2" cstate="email">
            <a:extLst>
              <a:ext uri="{28A0092B-C50C-407E-A947-70E740481C1C}">
                <a14:useLocalDpi xmlns:a14="http://schemas.microsoft.com/office/drawing/2010/main"/>
              </a:ext>
            </a:extLst>
          </a:blip>
          <a:srcRect/>
          <a:stretch>
            <a:fillRect/>
          </a:stretch>
        </p:blipFill>
        <p:spPr>
          <a:xfrm>
            <a:off x="228600" y="2590800"/>
            <a:ext cx="4495800" cy="30321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40" name="Immagine 7" descr="C:\Users\Admin\Desktop\prog.inclusione 2017\SAM_2444.JPG">
            <a:extLst>
              <a:ext uri="{FF2B5EF4-FFF2-40B4-BE49-F238E27FC236}">
                <a16:creationId xmlns:a16="http://schemas.microsoft.com/office/drawing/2014/main" id="{53913EA2-D5AA-4EB2-931B-0CAFBF55F9DC}"/>
              </a:ext>
            </a:extLst>
          </p:cNvPr>
          <p:cNvPicPr>
            <a:picLocks noGrp="1" noChangeAspect="1" noChangeArrowheads="1"/>
          </p:cNvPicPr>
          <p:nvPr>
            <p:ph type="body" sz="half" idx="2"/>
          </p:nvPr>
        </p:nvPicPr>
        <p:blipFill>
          <a:blip r:embed="rId3" cstate="email">
            <a:extLst>
              <a:ext uri="{28A0092B-C50C-407E-A947-70E740481C1C}">
                <a14:useLocalDpi xmlns:a14="http://schemas.microsoft.com/office/drawing/2010/main"/>
              </a:ext>
            </a:extLst>
          </a:blip>
          <a:srcRect/>
          <a:stretch>
            <a:fillRect/>
          </a:stretch>
        </p:blipFill>
        <p:spPr>
          <a:xfrm rot="1037897">
            <a:off x="4165600" y="3230563"/>
            <a:ext cx="4724400" cy="2657475"/>
          </a:xfr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E3CE85C-9BE9-42CA-83D0-4246AFC4821D}"/>
              </a:ext>
            </a:extLst>
          </p:cNvPr>
          <p:cNvSpPr>
            <a:spLocks noGrp="1" noChangeArrowheads="1"/>
          </p:cNvSpPr>
          <p:nvPr>
            <p:ph type="title"/>
          </p:nvPr>
        </p:nvSpPr>
        <p:spPr>
          <a:xfrm>
            <a:off x="533400" y="457200"/>
            <a:ext cx="8229600" cy="1905000"/>
          </a:xfrm>
        </p:spPr>
        <p:txBody>
          <a:bodyPr/>
          <a:lstStyle/>
          <a:p>
            <a:pPr algn="ctr">
              <a:lnSpc>
                <a:spcPct val="80000"/>
              </a:lnSpc>
            </a:pPr>
            <a:r>
              <a:rPr lang="it-IT" altLang="it-IT" sz="2800" b="1"/>
              <a:t>Rubabandiera con le divisioni</a:t>
            </a:r>
            <a:r>
              <a:rPr lang="it-IT" altLang="it-IT" sz="1800"/>
              <a:t> </a:t>
            </a:r>
            <a:br>
              <a:rPr lang="it-IT" altLang="it-IT" sz="1800"/>
            </a:br>
            <a:br>
              <a:rPr lang="it-IT" altLang="it-IT" sz="1800"/>
            </a:br>
            <a:r>
              <a:rPr lang="it-IT" altLang="it-IT" sz="1800"/>
              <a:t>I bambini venivano numerati per 2, 4, 6, 8…. oppure per 3, 6, 9, 12, 15…</a:t>
            </a:r>
            <a:br>
              <a:rPr lang="it-IT" altLang="it-IT" sz="1800"/>
            </a:br>
            <a:r>
              <a:rPr lang="it-IT" altLang="it-IT" sz="1800"/>
              <a:t>poi chi teneva il fazzoletto chiamava  16:2; </a:t>
            </a:r>
            <a:br>
              <a:rPr lang="it-IT" altLang="it-IT" sz="1800"/>
            </a:br>
            <a:r>
              <a:rPr lang="it-IT" altLang="it-IT" sz="1800"/>
              <a:t>così in entrambe le squadre dovevano partire i numeri 8. </a:t>
            </a:r>
            <a:br>
              <a:rPr lang="it-IT" altLang="it-IT" sz="1800"/>
            </a:br>
            <a:r>
              <a:rPr lang="it-IT" altLang="it-IT" sz="1800"/>
              <a:t>Vinceva chi ritornava a posto col fazzoletto in mano senza essere toccato dall’avversario.</a:t>
            </a:r>
            <a:r>
              <a:rPr lang="it-IT" altLang="it-IT" sz="4000"/>
              <a:t> </a:t>
            </a:r>
          </a:p>
        </p:txBody>
      </p:sp>
      <p:pic>
        <p:nvPicPr>
          <p:cNvPr id="97284" name="Immagine 19">
            <a:extLst>
              <a:ext uri="{FF2B5EF4-FFF2-40B4-BE49-F238E27FC236}">
                <a16:creationId xmlns:a16="http://schemas.microsoft.com/office/drawing/2014/main" id="{CDA515BD-7AAF-40E6-9EFB-46EDDFDEAB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2571750"/>
            <a:ext cx="6781800" cy="3817938"/>
          </a:xfrm>
          <a:prstGeom prst="rect">
            <a:avLst/>
          </a:prstGeom>
          <a:noFill/>
          <a:ln w="5715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7082DBB-2272-4D86-9DBB-2F5162381E0B}"/>
              </a:ext>
            </a:extLst>
          </p:cNvPr>
          <p:cNvSpPr>
            <a:spLocks noGrp="1" noChangeArrowheads="1"/>
          </p:cNvSpPr>
          <p:nvPr>
            <p:ph type="title"/>
          </p:nvPr>
        </p:nvSpPr>
        <p:spPr>
          <a:xfrm>
            <a:off x="457200" y="457200"/>
            <a:ext cx="8229600" cy="609600"/>
          </a:xfrm>
        </p:spPr>
        <p:txBody>
          <a:bodyPr/>
          <a:lstStyle/>
          <a:p>
            <a:pPr algn="ctr"/>
            <a:r>
              <a:rPr lang="it-IT" altLang="it-IT" sz="2800"/>
              <a:t>CLASSE QUARTA</a:t>
            </a:r>
          </a:p>
        </p:txBody>
      </p:sp>
      <p:sp>
        <p:nvSpPr>
          <p:cNvPr id="98307" name="Rectangle 3">
            <a:extLst>
              <a:ext uri="{FF2B5EF4-FFF2-40B4-BE49-F238E27FC236}">
                <a16:creationId xmlns:a16="http://schemas.microsoft.com/office/drawing/2014/main" id="{E33A038B-C1C4-4922-B5C1-676147E0A5AA}"/>
              </a:ext>
            </a:extLst>
          </p:cNvPr>
          <p:cNvSpPr>
            <a:spLocks noGrp="1" noChangeArrowheads="1"/>
          </p:cNvSpPr>
          <p:nvPr>
            <p:ph type="body" idx="1"/>
          </p:nvPr>
        </p:nvSpPr>
        <p:spPr>
          <a:xfrm>
            <a:off x="304800" y="1066800"/>
            <a:ext cx="8229600" cy="1295400"/>
          </a:xfrm>
        </p:spPr>
        <p:txBody>
          <a:bodyPr/>
          <a:lstStyle/>
          <a:p>
            <a:pPr algn="ctr">
              <a:lnSpc>
                <a:spcPct val="80000"/>
              </a:lnSpc>
              <a:buFont typeface="Wingdings" panose="05000000000000000000" pitchFamily="2" charset="2"/>
              <a:buNone/>
            </a:pPr>
            <a:r>
              <a:rPr lang="it-IT" altLang="it-IT" sz="2000"/>
              <a:t>Alle due squadre veniva data una frazione sulla linea frazionaria blu e dovevano trovare la frazione equivalente su quella rossa. La stessa cosa è stata fatta per le frazioni complementari . Vinceva chi  finiva prima in modo corretto.</a:t>
            </a:r>
          </a:p>
        </p:txBody>
      </p:sp>
      <p:pic>
        <p:nvPicPr>
          <p:cNvPr id="98308" name="Immagine 3" descr="C:\Users\Admin\Desktop\prog.inclusione 2017\SAM_2295.JPG">
            <a:extLst>
              <a:ext uri="{FF2B5EF4-FFF2-40B4-BE49-F238E27FC236}">
                <a16:creationId xmlns:a16="http://schemas.microsoft.com/office/drawing/2014/main" id="{98FF2436-0C31-433D-A941-C9CB346EA4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438400"/>
            <a:ext cx="5334000" cy="3086100"/>
          </a:xfrm>
          <a:prstGeom prst="rect">
            <a:avLst/>
          </a:prstGeom>
          <a:noFill/>
          <a:ln w="76200">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98309" name="Immagine 2" descr="C:\Users\Admin\Desktop\prog.inclusione 2017\SAM_2294.JPG">
            <a:extLst>
              <a:ext uri="{FF2B5EF4-FFF2-40B4-BE49-F238E27FC236}">
                <a16:creationId xmlns:a16="http://schemas.microsoft.com/office/drawing/2014/main" id="{B2E26845-A19C-400E-BFC9-A4139DD561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2554243">
            <a:off x="457200" y="2667000"/>
            <a:ext cx="4683125" cy="3128963"/>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00FF00"/>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Immagine 1" descr="C:\Users\Admin\Desktop\prog.inclusione 2017\SAM_2311.JPG">
            <a:extLst>
              <a:ext uri="{FF2B5EF4-FFF2-40B4-BE49-F238E27FC236}">
                <a16:creationId xmlns:a16="http://schemas.microsoft.com/office/drawing/2014/main" id="{4CD46F9E-F06E-4F16-9EDD-EB181F658D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109663"/>
            <a:ext cx="7620000" cy="4286250"/>
          </a:xfrm>
          <a:prstGeom prst="rect">
            <a:avLst/>
          </a:prstGeom>
          <a:noFill/>
          <a:ln w="63500">
            <a:pattFill prst="sphere">
              <a:fgClr>
                <a:srgbClr val="80008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E36CF3C8-ED1A-4257-A176-C5871440CF56}"/>
              </a:ext>
            </a:extLst>
          </p:cNvPr>
          <p:cNvSpPr>
            <a:spLocks noGrp="1" noChangeArrowheads="1"/>
          </p:cNvSpPr>
          <p:nvPr>
            <p:ph type="title"/>
          </p:nvPr>
        </p:nvSpPr>
        <p:spPr>
          <a:xfrm>
            <a:off x="381000" y="609600"/>
            <a:ext cx="8229600" cy="1066800"/>
          </a:xfrm>
        </p:spPr>
        <p:txBody>
          <a:bodyPr/>
          <a:lstStyle/>
          <a:p>
            <a:r>
              <a:rPr lang="it-IT" altLang="it-IT" sz="2800"/>
              <a:t>Osserviamo e trasformiamo i numeri</a:t>
            </a:r>
          </a:p>
        </p:txBody>
      </p:sp>
      <p:sp>
        <p:nvSpPr>
          <p:cNvPr id="26630" name="Rectangle 6">
            <a:extLst>
              <a:ext uri="{FF2B5EF4-FFF2-40B4-BE49-F238E27FC236}">
                <a16:creationId xmlns:a16="http://schemas.microsoft.com/office/drawing/2014/main" id="{4BB3A1D0-9FDE-420C-B09B-5B675B232A0B}"/>
              </a:ext>
            </a:extLst>
          </p:cNvPr>
          <p:cNvSpPr>
            <a:spLocks noGrp="1" noChangeArrowheads="1"/>
          </p:cNvSpPr>
          <p:nvPr>
            <p:ph type="body" sz="half" idx="2"/>
          </p:nvPr>
        </p:nvSpPr>
        <p:spPr>
          <a:xfrm>
            <a:off x="4876800" y="1981200"/>
            <a:ext cx="3810000" cy="3886200"/>
          </a:xfrm>
        </p:spPr>
        <p:txBody>
          <a:bodyPr/>
          <a:lstStyle/>
          <a:p>
            <a:pPr>
              <a:buFont typeface="Wingdings" panose="05000000000000000000" pitchFamily="2" charset="2"/>
              <a:buNone/>
            </a:pPr>
            <a:r>
              <a:rPr lang="it-IT" altLang="it-IT" sz="2800"/>
              <a:t>Abbiamo letto il libro </a:t>
            </a:r>
            <a:r>
              <a:rPr lang="it-IT" altLang="it-IT" sz="2800" i="1"/>
              <a:t>“Il piccolo Bruco Maisazio” di E. Carle </a:t>
            </a:r>
            <a:r>
              <a:rPr lang="it-IT" altLang="it-IT" sz="2800"/>
              <a:t>e realizzato un cartellone. </a:t>
            </a:r>
          </a:p>
        </p:txBody>
      </p:sp>
      <p:pic>
        <p:nvPicPr>
          <p:cNvPr id="26631" name="Immagine 14">
            <a:extLst>
              <a:ext uri="{FF2B5EF4-FFF2-40B4-BE49-F238E27FC236}">
                <a16:creationId xmlns:a16="http://schemas.microsoft.com/office/drawing/2014/main" id="{DB09196E-21B2-44EC-A5BE-B6C432C0C5C9}"/>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a:ext>
            </a:extLst>
          </a:blip>
          <a:srcRect/>
          <a:stretch>
            <a:fillRect/>
          </a:stretch>
        </p:blipFill>
        <p:spPr>
          <a:xfrm rot="21295762">
            <a:off x="144395" y="2030777"/>
            <a:ext cx="4724400"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8" name="Immagine 4" descr="C:\Users\Admin\Desktop\prog.inclusione 2017\SAM_2327.JPG">
            <a:extLst>
              <a:ext uri="{FF2B5EF4-FFF2-40B4-BE49-F238E27FC236}">
                <a16:creationId xmlns:a16="http://schemas.microsoft.com/office/drawing/2014/main" id="{9CE683BF-C406-4F73-ADDF-6555C09E91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4191000"/>
            <a:ext cx="4267200" cy="2667000"/>
          </a:xfrm>
          <a:prstGeom prst="rect">
            <a:avLst/>
          </a:prstGeom>
          <a:noFill/>
          <a:ln w="50800">
            <a:solidFill>
              <a:srgbClr val="3366CC"/>
            </a:solidFill>
            <a:miter lim="800000"/>
            <a:headEnd/>
            <a:tailEnd/>
          </a:ln>
          <a:extLst>
            <a:ext uri="{909E8E84-426E-40DD-AFC4-6F175D3DCCD1}">
              <a14:hiddenFill xmlns:a14="http://schemas.microsoft.com/office/drawing/2010/main">
                <a:solidFill>
                  <a:srgbClr val="FFFFFF"/>
                </a:solidFill>
              </a14:hiddenFill>
            </a:ext>
          </a:extLst>
        </p:spPr>
      </p:pic>
      <p:sp>
        <p:nvSpPr>
          <p:cNvPr id="100354" name="Rectangle 2">
            <a:extLst>
              <a:ext uri="{FF2B5EF4-FFF2-40B4-BE49-F238E27FC236}">
                <a16:creationId xmlns:a16="http://schemas.microsoft.com/office/drawing/2014/main" id="{15FDBF07-CA92-44B9-8223-11F3BD09280D}"/>
              </a:ext>
            </a:extLst>
          </p:cNvPr>
          <p:cNvSpPr>
            <a:spLocks noGrp="1" noChangeArrowheads="1"/>
          </p:cNvSpPr>
          <p:nvPr>
            <p:ph type="title"/>
          </p:nvPr>
        </p:nvSpPr>
        <p:spPr>
          <a:xfrm>
            <a:off x="457200" y="685800"/>
            <a:ext cx="8153400" cy="914400"/>
          </a:xfrm>
        </p:spPr>
        <p:txBody>
          <a:bodyPr/>
          <a:lstStyle/>
          <a:p>
            <a:pPr algn="ctr"/>
            <a:r>
              <a:rPr lang="it-IT" altLang="it-IT" sz="1400"/>
              <a:t>Alle due squadre veniva data una cifra con i numeri  decimali: i bambini dovevano collocare ogni quantità nella corrispondente marca. </a:t>
            </a:r>
            <a:br>
              <a:rPr lang="it-IT" altLang="it-IT" sz="1400"/>
            </a:br>
            <a:r>
              <a:rPr lang="it-IT" altLang="it-IT" sz="1400"/>
              <a:t>Guadagnava un punto chi faceva prima in modo esatto.</a:t>
            </a:r>
            <a:r>
              <a:rPr lang="it-IT" altLang="it-IT" sz="4000"/>
              <a:t> </a:t>
            </a:r>
          </a:p>
        </p:txBody>
      </p:sp>
      <p:pic>
        <p:nvPicPr>
          <p:cNvPr id="100356" name="Immagine 6" descr="C:\Users\Admin\Desktop\prog.inclusione 2017\SAM_2317.JPG">
            <a:extLst>
              <a:ext uri="{FF2B5EF4-FFF2-40B4-BE49-F238E27FC236}">
                <a16:creationId xmlns:a16="http://schemas.microsoft.com/office/drawing/2014/main" id="{A3BA1C0A-0893-4C2B-9800-E54433BE1A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35166">
            <a:off x="228600" y="2133600"/>
            <a:ext cx="4591050" cy="25717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Immagine 5" descr="C:\Users\Admin\Desktop\prog.inclusione 2017\SAM_2313.JPG">
            <a:extLst>
              <a:ext uri="{FF2B5EF4-FFF2-40B4-BE49-F238E27FC236}">
                <a16:creationId xmlns:a16="http://schemas.microsoft.com/office/drawing/2014/main" id="{6B1B7DEF-CAB6-45DF-8DBD-92EA217EDD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676400"/>
            <a:ext cx="4572000" cy="25717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WordArt 4">
            <a:extLst>
              <a:ext uri="{FF2B5EF4-FFF2-40B4-BE49-F238E27FC236}">
                <a16:creationId xmlns:a16="http://schemas.microsoft.com/office/drawing/2014/main" id="{0140B279-E15E-4716-9D1E-5BC7159B2AF5}"/>
              </a:ext>
            </a:extLst>
          </p:cNvPr>
          <p:cNvSpPr>
            <a:spLocks noChangeArrowheads="1" noChangeShapeType="1" noTextEdit="1"/>
          </p:cNvSpPr>
          <p:nvPr/>
        </p:nvSpPr>
        <p:spPr bwMode="auto">
          <a:xfrm>
            <a:off x="228600" y="1219200"/>
            <a:ext cx="8915400" cy="419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it-IT"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SCUOLA SECONDARIA </a:t>
            </a:r>
          </a:p>
          <a:p>
            <a:r>
              <a:rPr lang="it-IT"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DI PRIMO GRADO</a:t>
            </a:r>
          </a:p>
          <a:p>
            <a:endParaRPr lang="it-IT"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endParaRPr>
          </a:p>
          <a:p>
            <a:r>
              <a:rPr lang="it-IT"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"V. MONTI"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737AF48-A8C4-4279-B05C-56B494B8BE8C}"/>
              </a:ext>
            </a:extLst>
          </p:cNvPr>
          <p:cNvSpPr>
            <a:spLocks noGrp="1" noChangeArrowheads="1"/>
          </p:cNvSpPr>
          <p:nvPr>
            <p:ph type="title"/>
          </p:nvPr>
        </p:nvSpPr>
        <p:spPr/>
        <p:txBody>
          <a:bodyPr/>
          <a:lstStyle/>
          <a:p>
            <a:br>
              <a:rPr lang="it-IT" altLang="it-IT" sz="1800"/>
            </a:br>
            <a:r>
              <a:rPr lang="it-IT" altLang="it-IT" sz="2800"/>
              <a:t>CLASSE I B</a:t>
            </a:r>
            <a:r>
              <a:rPr lang="it-IT" altLang="it-IT" sz="1800"/>
              <a:t> </a:t>
            </a:r>
            <a:br>
              <a:rPr lang="it-IT" altLang="it-IT" sz="1800"/>
            </a:br>
            <a:endParaRPr lang="it-IT" altLang="it-IT" sz="4000"/>
          </a:p>
        </p:txBody>
      </p:sp>
      <p:sp>
        <p:nvSpPr>
          <p:cNvPr id="101382" name="Rectangle 6">
            <a:extLst>
              <a:ext uri="{FF2B5EF4-FFF2-40B4-BE49-F238E27FC236}">
                <a16:creationId xmlns:a16="http://schemas.microsoft.com/office/drawing/2014/main" id="{E80E087E-319D-49A9-B40E-F07288BD84F0}"/>
              </a:ext>
            </a:extLst>
          </p:cNvPr>
          <p:cNvSpPr>
            <a:spLocks noGrp="1" noChangeArrowheads="1"/>
          </p:cNvSpPr>
          <p:nvPr>
            <p:ph type="body" sz="half" idx="2"/>
          </p:nvPr>
        </p:nvSpPr>
        <p:spPr>
          <a:xfrm>
            <a:off x="4572000" y="609600"/>
            <a:ext cx="4038600" cy="5562600"/>
          </a:xfrm>
        </p:spPr>
        <p:txBody>
          <a:bodyPr/>
          <a:lstStyle/>
          <a:p>
            <a:pPr>
              <a:buFont typeface="Wingdings" panose="05000000000000000000" pitchFamily="2" charset="2"/>
              <a:buNone/>
            </a:pPr>
            <a:r>
              <a:rPr lang="it-IT" altLang="it-IT" sz="2400"/>
              <a:t>I ragazzi dovevano correre seguendo un percorso prefissato  e registrare i tempi con il cronometro. </a:t>
            </a:r>
            <a:br>
              <a:rPr lang="it-IT" altLang="it-IT" sz="2400"/>
            </a:br>
            <a:r>
              <a:rPr lang="it-IT" altLang="it-IT" sz="2400"/>
              <a:t>In seguito i ragazzi avevano il compito di misurare i metri percorsi e riportarli nelle apposite tabelle. </a:t>
            </a:r>
            <a:br>
              <a:rPr lang="it-IT" altLang="it-IT" sz="2400"/>
            </a:br>
            <a:r>
              <a:rPr lang="it-IT" altLang="it-IT" sz="2400"/>
              <a:t>In classe, successivamente, sono stati utilizzati i dati per applicare la formula </a:t>
            </a:r>
          </a:p>
          <a:p>
            <a:pPr>
              <a:buFont typeface="Wingdings" panose="05000000000000000000" pitchFamily="2" charset="2"/>
              <a:buNone/>
            </a:pPr>
            <a:r>
              <a:rPr lang="it-IT" altLang="it-IT" sz="2400"/>
              <a:t>V= S/T e trovare così la velocità di ciascuno.</a:t>
            </a:r>
          </a:p>
        </p:txBody>
      </p:sp>
      <p:pic>
        <p:nvPicPr>
          <p:cNvPr id="101380" name="Picture 4">
            <a:extLst>
              <a:ext uri="{FF2B5EF4-FFF2-40B4-BE49-F238E27FC236}">
                <a16:creationId xmlns:a16="http://schemas.microsoft.com/office/drawing/2014/main" id="{146FD907-626F-4559-92CC-6F9B170D92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447800"/>
            <a:ext cx="4211638" cy="50292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a:extLst>
              <a:ext uri="{FF2B5EF4-FFF2-40B4-BE49-F238E27FC236}">
                <a16:creationId xmlns:a16="http://schemas.microsoft.com/office/drawing/2014/main" id="{B2CED1D7-1760-4CA5-BE06-D74763C044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42900"/>
            <a:ext cx="8153400" cy="5943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6958D6C-7DDE-470B-98CD-55BA27FA3990}"/>
              </a:ext>
            </a:extLst>
          </p:cNvPr>
          <p:cNvSpPr>
            <a:spLocks noGrp="1" noChangeArrowheads="1"/>
          </p:cNvSpPr>
          <p:nvPr>
            <p:ph type="title"/>
          </p:nvPr>
        </p:nvSpPr>
        <p:spPr/>
        <p:txBody>
          <a:bodyPr/>
          <a:lstStyle/>
          <a:p>
            <a:pPr algn="ctr"/>
            <a:r>
              <a:rPr lang="it-IT" altLang="it-IT" sz="2800" b="1"/>
              <a:t>CLASSI II A e II B</a:t>
            </a:r>
          </a:p>
        </p:txBody>
      </p:sp>
      <p:sp>
        <p:nvSpPr>
          <p:cNvPr id="104453" name="Rectangle 5">
            <a:extLst>
              <a:ext uri="{FF2B5EF4-FFF2-40B4-BE49-F238E27FC236}">
                <a16:creationId xmlns:a16="http://schemas.microsoft.com/office/drawing/2014/main" id="{9A1FAC2A-315E-4C59-9EDA-E39B0349FDC8}"/>
              </a:ext>
            </a:extLst>
          </p:cNvPr>
          <p:cNvSpPr>
            <a:spLocks noGrp="1" noChangeArrowheads="1"/>
          </p:cNvSpPr>
          <p:nvPr>
            <p:ph type="body" idx="1"/>
          </p:nvPr>
        </p:nvSpPr>
        <p:spPr/>
        <p:txBody>
          <a:bodyPr/>
          <a:lstStyle/>
          <a:p>
            <a:pPr>
              <a:lnSpc>
                <a:spcPct val="80000"/>
              </a:lnSpc>
              <a:buFont typeface="Wingdings" panose="05000000000000000000" pitchFamily="2" charset="2"/>
              <a:buNone/>
            </a:pPr>
            <a:r>
              <a:rPr lang="it-IT" altLang="it-IT" sz="2000"/>
              <a:t>La classe viene divisa in due gruppi, ognuno composto da 10 alunni.</a:t>
            </a:r>
          </a:p>
          <a:p>
            <a:pPr>
              <a:lnSpc>
                <a:spcPct val="80000"/>
              </a:lnSpc>
              <a:buFont typeface="Wingdings" panose="05000000000000000000" pitchFamily="2" charset="2"/>
              <a:buNone/>
            </a:pPr>
            <a:r>
              <a:rPr lang="it-IT" altLang="it-IT" sz="2000"/>
              <a:t>Due membri di ciascuna squadra devono affrontare un percorso* per poter arrivare a prendere le buste (5)  contenenti le figure da realizzare con il tangram. I due membri sceglieranno una busta  e, una volta realizzata la figura, dovranno fare 1 canestro e poi tornare al punto di partenza e far partire altri due compagni della squadra. Vince la squadra che avrà realizzato le 5 figure nel minor tempo.</a:t>
            </a:r>
          </a:p>
          <a:p>
            <a:pPr>
              <a:lnSpc>
                <a:spcPct val="80000"/>
              </a:lnSpc>
              <a:buFont typeface="Wingdings" panose="05000000000000000000" pitchFamily="2" charset="2"/>
              <a:buNone/>
            </a:pPr>
            <a:r>
              <a:rPr lang="it-IT" altLang="it-IT" sz="2000"/>
              <a:t>*percorso: fare lo slalom tra quattro coni, saltare due ostacoli di altezze diverse, passare sotto il terzo ostacolo, saltare con il piede destro dentro tre cerchi  e poi con il piede sinistro in altri tre cerchi, fare una capovolta sul materassino.</a:t>
            </a:r>
          </a:p>
          <a:p>
            <a:pPr>
              <a:lnSpc>
                <a:spcPct val="80000"/>
              </a:lnSpc>
              <a:buFont typeface="Wingdings" panose="05000000000000000000" pitchFamily="2" charset="2"/>
              <a:buNone/>
            </a:pPr>
            <a:endParaRPr lang="it-IT" altLang="it-IT" sz="2000"/>
          </a:p>
          <a:p>
            <a:pPr>
              <a:lnSpc>
                <a:spcPct val="80000"/>
              </a:lnSpc>
            </a:pPr>
            <a:r>
              <a:rPr lang="it-IT" altLang="it-IT" sz="2000"/>
              <a:t>Gli alunni di entrambe le classi hanno mostrato  grande interesse e partecipazione alle attività proposte.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1030BE7-EBAB-4D2D-AE4F-1B909E4307F1}"/>
              </a:ext>
            </a:extLst>
          </p:cNvPr>
          <p:cNvSpPr>
            <a:spLocks noGrp="1" noChangeArrowheads="1"/>
          </p:cNvSpPr>
          <p:nvPr>
            <p:ph type="title"/>
          </p:nvPr>
        </p:nvSpPr>
        <p:spPr/>
        <p:txBody>
          <a:bodyPr/>
          <a:lstStyle/>
          <a:p>
            <a:pPr algn="ctr"/>
            <a:r>
              <a:rPr lang="it-IT" altLang="it-IT" sz="2800" b="1"/>
              <a:t>CLASSI TERZE</a:t>
            </a:r>
          </a:p>
        </p:txBody>
      </p:sp>
      <p:sp>
        <p:nvSpPr>
          <p:cNvPr id="105475" name="Rectangle 3">
            <a:extLst>
              <a:ext uri="{FF2B5EF4-FFF2-40B4-BE49-F238E27FC236}">
                <a16:creationId xmlns:a16="http://schemas.microsoft.com/office/drawing/2014/main" id="{E8A374C1-6662-443E-A6C5-50EF4301C9BE}"/>
              </a:ext>
            </a:extLst>
          </p:cNvPr>
          <p:cNvSpPr>
            <a:spLocks noGrp="1" noChangeArrowheads="1"/>
          </p:cNvSpPr>
          <p:nvPr>
            <p:ph type="body" idx="1"/>
          </p:nvPr>
        </p:nvSpPr>
        <p:spPr>
          <a:xfrm>
            <a:off x="457200" y="1447800"/>
            <a:ext cx="8229600" cy="4419600"/>
          </a:xfrm>
        </p:spPr>
        <p:txBody>
          <a:bodyPr/>
          <a:lstStyle/>
          <a:p>
            <a:pPr>
              <a:lnSpc>
                <a:spcPct val="80000"/>
              </a:lnSpc>
              <a:buFont typeface="Wingdings" panose="05000000000000000000" pitchFamily="2" charset="2"/>
              <a:buNone/>
            </a:pPr>
            <a:r>
              <a:rPr lang="it-IT" altLang="it-IT" sz="2000"/>
              <a:t>La classe e’ stata divisa in due squadre. Ogni squadra ha scelto 5 ragazzi per partecipare al gioco sul piano cartesiano. Sul pavimento della palestra sono stati attaccati due nastri adesivi in modo da formare gli assi cartesiani su cui sono stati indicate le posizioni dei numeri sia nell’asse positivo che nell’asse negativo. </a:t>
            </a:r>
          </a:p>
          <a:p>
            <a:pPr>
              <a:lnSpc>
                <a:spcPct val="80000"/>
              </a:lnSpc>
              <a:buFont typeface="Wingdings" panose="05000000000000000000" pitchFamily="2" charset="2"/>
              <a:buNone/>
            </a:pPr>
            <a:r>
              <a:rPr lang="it-IT" altLang="it-IT" sz="2000"/>
              <a:t>In ogni quadrante sono stati attaccati dei cerchi in corrispondenza dei punti individuati dalle diverse ascisse e ordinate. Ai ragazzi delle due squadre  disposti in fila indiana, sono state consegnate le coordinate degli stessi punti sul piano.  I ragazzi dovevano correre sopra al cerchio corrispondente. Il primo arrivato si aggiudicava il punto.</a:t>
            </a:r>
          </a:p>
          <a:p>
            <a:pPr>
              <a:lnSpc>
                <a:spcPct val="80000"/>
              </a:lnSpc>
              <a:buFont typeface="Wingdings" panose="05000000000000000000" pitchFamily="2" charset="2"/>
              <a:buNone/>
            </a:pPr>
            <a:r>
              <a:rPr lang="it-IT" altLang="it-IT" sz="2000"/>
              <a:t>Abbiamo proseguito con il percorso ad ostacoli cronometrato, a cui hanno partecipato tutti i ragazzi. </a:t>
            </a:r>
          </a:p>
          <a:p>
            <a:pPr>
              <a:lnSpc>
                <a:spcPct val="80000"/>
              </a:lnSpc>
              <a:buFont typeface="Wingdings" panose="05000000000000000000" pitchFamily="2" charset="2"/>
              <a:buNone/>
            </a:pPr>
            <a:r>
              <a:rPr lang="it-IT" altLang="it-IT" sz="2000"/>
              <a:t>Sommando il punteggio del primo gioco degli assi cartesiani e i tempi del  percorso a ostacoli abbiamo individuato la squadra vincente.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Immagine 1" descr="IMG_20170508_101321">
            <a:extLst>
              <a:ext uri="{FF2B5EF4-FFF2-40B4-BE49-F238E27FC236}">
                <a16:creationId xmlns:a16="http://schemas.microsoft.com/office/drawing/2014/main" id="{0847E180-65BF-4573-9B36-D6FE7AB18FEA}"/>
              </a:ext>
            </a:extLst>
          </p:cNvPr>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0" y="381000"/>
            <a:ext cx="5638800" cy="4229100"/>
          </a:xfr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1" name="Immagine 16" descr="C:\Users\rita\Desktop\Immagini Telefono\IMG_20170508_120407.jpg">
            <a:extLst>
              <a:ext uri="{FF2B5EF4-FFF2-40B4-BE49-F238E27FC236}">
                <a16:creationId xmlns:a16="http://schemas.microsoft.com/office/drawing/2014/main" id="{D8589B4F-6AE3-4FCC-938D-E6AE7DA2C0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1676400"/>
            <a:ext cx="5562600" cy="4419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9" name="Immagine 10" descr="C:\Users\rita\Desktop\IMG_20170508_101413.jpg">
            <a:extLst>
              <a:ext uri="{FF2B5EF4-FFF2-40B4-BE49-F238E27FC236}">
                <a16:creationId xmlns:a16="http://schemas.microsoft.com/office/drawing/2014/main" id="{843CE6A5-1F55-4CD0-A755-E266A7CA8EDA}"/>
              </a:ext>
            </a:extLst>
          </p:cNvPr>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228600" y="685800"/>
            <a:ext cx="3949700" cy="2962275"/>
          </a:xfr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30" name="Immagine 13" descr="C:\Users\rita\Desktop\IMG_20170508_101403.jpg">
            <a:extLst>
              <a:ext uri="{FF2B5EF4-FFF2-40B4-BE49-F238E27FC236}">
                <a16:creationId xmlns:a16="http://schemas.microsoft.com/office/drawing/2014/main" id="{08195C5E-97A5-4AC0-8BD3-F3A2FCF178CD}"/>
              </a:ext>
            </a:extLst>
          </p:cNvPr>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652963" y="228600"/>
            <a:ext cx="4033837" cy="3619500"/>
          </a:xfr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31" name="Immagine 25" descr="C:\Users\rita\Desktop\Immagini Telefono\IMG_20170508_115724.jpg">
            <a:extLst>
              <a:ext uri="{FF2B5EF4-FFF2-40B4-BE49-F238E27FC236}">
                <a16:creationId xmlns:a16="http://schemas.microsoft.com/office/drawing/2014/main" id="{FE26659A-39A9-461D-8364-FC0C65754504}"/>
              </a:ext>
            </a:extLst>
          </p:cNvPr>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1143000" y="3352800"/>
            <a:ext cx="3048000" cy="3505200"/>
          </a:xfrm>
          <a:noFill/>
          <a:ln w="88900" cmpd="thickThin">
            <a:solidFill>
              <a:srgbClr val="99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34" name="Immagine 28" descr="C:\Users\rita\Desktop\Immagini Telefono\IMG_20170508_112319.jpg">
            <a:extLst>
              <a:ext uri="{FF2B5EF4-FFF2-40B4-BE49-F238E27FC236}">
                <a16:creationId xmlns:a16="http://schemas.microsoft.com/office/drawing/2014/main" id="{4FF07B3D-78A4-4AB7-9972-CB9C093BF3F9}"/>
              </a:ext>
            </a:extLst>
          </p:cNvPr>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rot="539337">
            <a:off x="4191000" y="3733800"/>
            <a:ext cx="4648200" cy="2790825"/>
          </a:xfrm>
          <a:noFill/>
          <a:ln w="88900" cmpd="dbl">
            <a:solidFill>
              <a:srgbClr val="00CC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564DC8B4-2CC9-4103-98B0-783DB33B84D4}"/>
              </a:ext>
            </a:extLst>
          </p:cNvPr>
          <p:cNvSpPr>
            <a:spLocks noGrp="1" noChangeArrowheads="1"/>
          </p:cNvSpPr>
          <p:nvPr>
            <p:ph type="title"/>
          </p:nvPr>
        </p:nvSpPr>
        <p:spPr>
          <a:xfrm>
            <a:off x="457200" y="0"/>
            <a:ext cx="8229600" cy="1905000"/>
          </a:xfrm>
        </p:spPr>
        <p:txBody>
          <a:bodyPr/>
          <a:lstStyle/>
          <a:p>
            <a:r>
              <a:rPr lang="it-IT" altLang="it-IT" sz="2000"/>
              <a:t>Quando i bambini si sono accorti che le immagini</a:t>
            </a:r>
            <a:r>
              <a:rPr lang="it-IT" altLang="it-IT" sz="3200"/>
              <a:t> </a:t>
            </a:r>
            <a:r>
              <a:rPr lang="it-IT" altLang="it-IT" sz="2000"/>
              <a:t>del libro non bastavano per completare tutti i numeri del cartellone si sono inventati altre cose che il bruco si era mangiato e disegnato le relative quantità.</a:t>
            </a:r>
            <a:br>
              <a:rPr lang="it-IT" altLang="it-IT" sz="2000"/>
            </a:br>
            <a:r>
              <a:rPr lang="it-IT" altLang="it-IT" sz="2000"/>
              <a:t>6 foglie di insalata, 7 pesche, 8 ciliegie e 9 albicocche</a:t>
            </a:r>
          </a:p>
        </p:txBody>
      </p:sp>
      <p:pic>
        <p:nvPicPr>
          <p:cNvPr id="28679" name="Immagine 2" descr="20170614_140619">
            <a:extLst>
              <a:ext uri="{FF2B5EF4-FFF2-40B4-BE49-F238E27FC236}">
                <a16:creationId xmlns:a16="http://schemas.microsoft.com/office/drawing/2014/main" id="{D13B1DA3-7E5D-42A9-BA71-C83496AE6A85}"/>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a:ext>
            </a:extLst>
          </a:blip>
          <a:srcRect/>
          <a:stretch>
            <a:fillRect/>
          </a:stretch>
        </p:blipFill>
        <p:spPr>
          <a:xfrm>
            <a:off x="762000" y="2252663"/>
            <a:ext cx="3462338" cy="4148137"/>
          </a:xfrm>
          <a:noFill/>
          <a:ln w="63500" cmpd="thinThick">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0" name="Immagine 3" descr="20170614_095206">
            <a:extLst>
              <a:ext uri="{FF2B5EF4-FFF2-40B4-BE49-F238E27FC236}">
                <a16:creationId xmlns:a16="http://schemas.microsoft.com/office/drawing/2014/main" id="{92A99A55-1CCC-44BA-B1BD-770366B277AD}"/>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a:ext>
            </a:extLst>
          </a:blip>
          <a:srcRect/>
          <a:stretch>
            <a:fillRect/>
          </a:stretch>
        </p:blipFill>
        <p:spPr>
          <a:xfrm rot="987713">
            <a:off x="5486400" y="1981200"/>
            <a:ext cx="2609850" cy="4495800"/>
          </a:xfrm>
          <a:noFill/>
          <a:ln w="63500" cmpd="thinThick">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a:extLst>
              <a:ext uri="{FF2B5EF4-FFF2-40B4-BE49-F238E27FC236}">
                <a16:creationId xmlns:a16="http://schemas.microsoft.com/office/drawing/2014/main" id="{F3A38BB5-5CF1-4A9F-BEB7-F4ABF7EF4D0E}"/>
              </a:ext>
            </a:extLst>
          </p:cNvPr>
          <p:cNvSpPr>
            <a:spLocks noGrp="1" noChangeArrowheads="1"/>
          </p:cNvSpPr>
          <p:nvPr>
            <p:ph type="title"/>
          </p:nvPr>
        </p:nvSpPr>
        <p:spPr>
          <a:xfrm>
            <a:off x="457200" y="381000"/>
            <a:ext cx="8229600" cy="1066800"/>
          </a:xfrm>
        </p:spPr>
        <p:txBody>
          <a:bodyPr/>
          <a:lstStyle/>
          <a:p>
            <a:r>
              <a:rPr lang="it-IT" altLang="it-IT" sz="1800"/>
              <a:t>Per coinvolgere i più piccoli sono state proposte filastrocche e semplici giochi con i numeri: </a:t>
            </a:r>
            <a:r>
              <a:rPr lang="it-IT" altLang="it-IT" sz="1800" i="1"/>
              <a:t>“</a:t>
            </a:r>
            <a:r>
              <a:rPr lang="it-IT" altLang="it-IT" sz="1800" b="1" i="1"/>
              <a:t>Un elefante si dondolava</a:t>
            </a:r>
            <a:r>
              <a:rPr lang="it-IT" altLang="it-IT" sz="1800" i="1"/>
              <a:t>”, “</a:t>
            </a:r>
            <a:r>
              <a:rPr lang="it-IT" altLang="it-IT" sz="1800" b="1" i="1"/>
              <a:t>La filastrocca di Verdocchia</a:t>
            </a:r>
            <a:r>
              <a:rPr lang="it-IT" altLang="it-IT" sz="1800" i="1"/>
              <a:t>”, “</a:t>
            </a:r>
            <a:r>
              <a:rPr lang="it-IT" altLang="it-IT" sz="1800" b="1" i="1"/>
              <a:t>Regina Reginella</a:t>
            </a:r>
            <a:r>
              <a:rPr lang="it-IT" altLang="it-IT" sz="1800" i="1"/>
              <a:t>”..</a:t>
            </a:r>
          </a:p>
        </p:txBody>
      </p:sp>
      <p:sp>
        <p:nvSpPr>
          <p:cNvPr id="30729" name="Rectangle 9">
            <a:extLst>
              <a:ext uri="{FF2B5EF4-FFF2-40B4-BE49-F238E27FC236}">
                <a16:creationId xmlns:a16="http://schemas.microsoft.com/office/drawing/2014/main" id="{4104459A-81E2-4BB2-9063-91B58C6A2E66}"/>
              </a:ext>
            </a:extLst>
          </p:cNvPr>
          <p:cNvSpPr>
            <a:spLocks noGrp="1" noChangeArrowheads="1"/>
          </p:cNvSpPr>
          <p:nvPr>
            <p:ph sz="quarter" idx="2"/>
          </p:nvPr>
        </p:nvSpPr>
        <p:spPr>
          <a:xfrm>
            <a:off x="5105400" y="1371600"/>
            <a:ext cx="3505200" cy="3733800"/>
          </a:xfrm>
        </p:spPr>
        <p:txBody>
          <a:bodyPr/>
          <a:lstStyle/>
          <a:p>
            <a:pPr algn="ctr">
              <a:buFont typeface="Wingdings" panose="05000000000000000000" pitchFamily="2" charset="2"/>
              <a:buNone/>
            </a:pPr>
            <a:r>
              <a:rPr lang="it-IT" altLang="it-IT" sz="2400"/>
              <a:t>I bambini dovevano costruire torri con le costruzioni utilizzando la quantità di pezzi indicata dal numero nel cerchio dove poi sarebbero andati a posizionarle (torre di tre pezzi sopra il numero tre…) </a:t>
            </a:r>
          </a:p>
        </p:txBody>
      </p:sp>
      <p:sp>
        <p:nvSpPr>
          <p:cNvPr id="30730" name="Rectangle 10">
            <a:extLst>
              <a:ext uri="{FF2B5EF4-FFF2-40B4-BE49-F238E27FC236}">
                <a16:creationId xmlns:a16="http://schemas.microsoft.com/office/drawing/2014/main" id="{1141A9A4-06CD-4535-B53D-74E9A9A7195B}"/>
              </a:ext>
            </a:extLst>
          </p:cNvPr>
          <p:cNvSpPr>
            <a:spLocks noGrp="1" noChangeArrowheads="1"/>
          </p:cNvSpPr>
          <p:nvPr>
            <p:ph type="body" sz="half" idx="3"/>
          </p:nvPr>
        </p:nvSpPr>
        <p:spPr>
          <a:xfrm>
            <a:off x="457200" y="5257800"/>
            <a:ext cx="8229600" cy="609600"/>
          </a:xfrm>
        </p:spPr>
        <p:txBody>
          <a:bodyPr/>
          <a:lstStyle/>
          <a:p>
            <a:pPr algn="ctr">
              <a:buFont typeface="Wingdings" panose="05000000000000000000" pitchFamily="2" charset="2"/>
              <a:buNone/>
            </a:pPr>
            <a:r>
              <a:rPr lang="it-IT" altLang="it-IT" sz="2800"/>
              <a:t>Giochi di </a:t>
            </a:r>
            <a:r>
              <a:rPr lang="it-IT" altLang="it-IT" sz="2800">
                <a:solidFill>
                  <a:srgbClr val="6600FF"/>
                </a:solidFill>
              </a:rPr>
              <a:t>associazione</a:t>
            </a:r>
            <a:r>
              <a:rPr lang="it-IT" altLang="it-IT" sz="2800"/>
              <a:t> e </a:t>
            </a:r>
            <a:r>
              <a:rPr lang="it-IT" altLang="it-IT" sz="2800">
                <a:solidFill>
                  <a:srgbClr val="6600FF"/>
                </a:solidFill>
              </a:rPr>
              <a:t>quantificazione </a:t>
            </a:r>
          </a:p>
        </p:txBody>
      </p:sp>
      <p:pic>
        <p:nvPicPr>
          <p:cNvPr id="30733" name="Picture 13">
            <a:extLst>
              <a:ext uri="{FF2B5EF4-FFF2-40B4-BE49-F238E27FC236}">
                <a16:creationId xmlns:a16="http://schemas.microsoft.com/office/drawing/2014/main" id="{8888F19C-1893-4039-868D-F2F884E9DB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rot="20699028">
            <a:off x="717550" y="1841500"/>
            <a:ext cx="3733800" cy="2789238"/>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50FD998F-714E-4970-9F83-F4B4150105EC}"/>
              </a:ext>
            </a:extLst>
          </p:cNvPr>
          <p:cNvSpPr>
            <a:spLocks noGrp="1" noChangeArrowheads="1"/>
          </p:cNvSpPr>
          <p:nvPr>
            <p:ph type="title" sz="quarter"/>
          </p:nvPr>
        </p:nvSpPr>
        <p:spPr>
          <a:xfrm>
            <a:off x="457200" y="457200"/>
            <a:ext cx="5943600" cy="762000"/>
          </a:xfrm>
        </p:spPr>
        <p:txBody>
          <a:bodyPr/>
          <a:lstStyle/>
          <a:p>
            <a:r>
              <a:rPr lang="it-IT" altLang="it-IT" sz="1800"/>
              <a:t>I bambini dovevano parcheggiare nel corrispondente posto auto le diverse macchinine</a:t>
            </a:r>
            <a:r>
              <a:rPr lang="it-IT" altLang="it-IT" sz="4000"/>
              <a:t> </a:t>
            </a:r>
          </a:p>
        </p:txBody>
      </p:sp>
      <p:sp>
        <p:nvSpPr>
          <p:cNvPr id="33799" name="Rectangle 7">
            <a:extLst>
              <a:ext uri="{FF2B5EF4-FFF2-40B4-BE49-F238E27FC236}">
                <a16:creationId xmlns:a16="http://schemas.microsoft.com/office/drawing/2014/main" id="{FCF9431E-0F0E-46E6-9FCD-69E22BEF9B81}"/>
              </a:ext>
            </a:extLst>
          </p:cNvPr>
          <p:cNvSpPr>
            <a:spLocks noGrp="1" noChangeArrowheads="1"/>
          </p:cNvSpPr>
          <p:nvPr>
            <p:ph sz="quarter" idx="3"/>
          </p:nvPr>
        </p:nvSpPr>
        <p:spPr>
          <a:xfrm>
            <a:off x="304800" y="3657600"/>
            <a:ext cx="4038600" cy="1866900"/>
          </a:xfrm>
        </p:spPr>
        <p:txBody>
          <a:bodyPr/>
          <a:lstStyle/>
          <a:p>
            <a:pPr>
              <a:buFont typeface="Wingdings" panose="05000000000000000000" pitchFamily="2" charset="2"/>
              <a:buNone/>
            </a:pPr>
            <a:r>
              <a:rPr lang="it-IT" altLang="it-IT" sz="1800"/>
              <a:t>In base alla quantità di mele sull’albero il bambino doveva scegliere e attaccare la molletta-tronco con il numero corrispondente </a:t>
            </a:r>
          </a:p>
        </p:txBody>
      </p:sp>
      <p:sp>
        <p:nvSpPr>
          <p:cNvPr id="33800" name="Rectangle 8">
            <a:extLst>
              <a:ext uri="{FF2B5EF4-FFF2-40B4-BE49-F238E27FC236}">
                <a16:creationId xmlns:a16="http://schemas.microsoft.com/office/drawing/2014/main" id="{4BEB95E9-B701-4549-95EB-AB9FEEB57E11}"/>
              </a:ext>
            </a:extLst>
          </p:cNvPr>
          <p:cNvSpPr>
            <a:spLocks noGrp="1" noChangeArrowheads="1"/>
          </p:cNvSpPr>
          <p:nvPr>
            <p:ph sz="quarter" idx="4"/>
          </p:nvPr>
        </p:nvSpPr>
        <p:spPr>
          <a:xfrm>
            <a:off x="4648200" y="3657600"/>
            <a:ext cx="4038600" cy="1866900"/>
          </a:xfrm>
        </p:spPr>
        <p:txBody>
          <a:bodyPr/>
          <a:lstStyle/>
          <a:p>
            <a:pPr algn="ctr">
              <a:buFont typeface="Wingdings" panose="05000000000000000000" pitchFamily="2" charset="2"/>
              <a:buNone/>
            </a:pPr>
            <a:r>
              <a:rPr lang="it-IT" altLang="it-IT" sz="1800"/>
              <a:t>I bambini dovevano attaccare al filo dell’aquilone tanti pezzettini  colorati in base al numero incollato sullo stesso </a:t>
            </a:r>
          </a:p>
        </p:txBody>
      </p:sp>
      <p:pic>
        <p:nvPicPr>
          <p:cNvPr id="33801" name="Immagine 5" descr="DSC04830">
            <a:extLst>
              <a:ext uri="{FF2B5EF4-FFF2-40B4-BE49-F238E27FC236}">
                <a16:creationId xmlns:a16="http://schemas.microsoft.com/office/drawing/2014/main" id="{0C330B3A-5147-42D6-80A7-9EDD5A5D7AA0}"/>
              </a:ext>
            </a:extLst>
          </p:cNvPr>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923925" y="1447800"/>
            <a:ext cx="2800350" cy="1866900"/>
          </a:xfr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5" name="Immagine 7" descr="20170614_115738">
            <a:extLst>
              <a:ext uri="{FF2B5EF4-FFF2-40B4-BE49-F238E27FC236}">
                <a16:creationId xmlns:a16="http://schemas.microsoft.com/office/drawing/2014/main" id="{3BAE94AA-EAE0-4E49-B75E-212EDF9B10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876800"/>
            <a:ext cx="4572000" cy="17748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3807" name="Picture 15">
            <a:extLst>
              <a:ext uri="{FF2B5EF4-FFF2-40B4-BE49-F238E27FC236}">
                <a16:creationId xmlns:a16="http://schemas.microsoft.com/office/drawing/2014/main" id="{7143958B-B8F5-4ABD-97B3-036FB0EF31E8}"/>
              </a:ext>
            </a:extLst>
          </p:cNvPr>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4267200" y="857250"/>
            <a:ext cx="4495800" cy="2668588"/>
          </a:xfrm>
          <a:ln w="38100" algn="ctr">
            <a:solidFill>
              <a:srgbClr val="3366FF"/>
            </a:solidFill>
            <a:miter lim="800000"/>
            <a:headEnd/>
            <a:tailEnd/>
          </a:ln>
        </p:spPr>
      </p:pic>
    </p:spTree>
  </p:cSld>
  <p:clrMapOvr>
    <a:masterClrMapping/>
  </p:clrMapOvr>
</p:sld>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75000"/>
          </a:lnSpc>
          <a:spcBef>
            <a:spcPct val="20000"/>
          </a:spcBef>
          <a:spcAft>
            <a:spcPct val="40000"/>
          </a:spcAft>
          <a:buClr>
            <a:schemeClr val="bg2"/>
          </a:buClr>
          <a:buSzPct val="75000"/>
          <a:buFont typeface="Wingdings" panose="05000000000000000000" pitchFamily="2" charset="2"/>
          <a:buNone/>
          <a:tabLst/>
          <a:defRPr kumimoji="0" lang="it-IT" altLang="it-IT" sz="2000" b="0" i="1"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75000"/>
          </a:lnSpc>
          <a:spcBef>
            <a:spcPct val="20000"/>
          </a:spcBef>
          <a:spcAft>
            <a:spcPct val="40000"/>
          </a:spcAft>
          <a:buClr>
            <a:schemeClr val="bg2"/>
          </a:buClr>
          <a:buSzPct val="75000"/>
          <a:buFont typeface="Wingdings" panose="05000000000000000000" pitchFamily="2" charset="2"/>
          <a:buNone/>
          <a:tabLst/>
          <a:defRPr kumimoji="0" lang="it-IT" altLang="it-IT" sz="2000" b="0" i="1"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628</TotalTime>
  <Words>2923</Words>
  <Application>Microsoft Office PowerPoint</Application>
  <PresentationFormat>Presentazione su schermo (4:3)</PresentationFormat>
  <Paragraphs>185</Paragraphs>
  <Slides>67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67</vt:i4>
      </vt:variant>
    </vt:vector>
  </HeadingPairs>
  <TitlesOfParts>
    <vt:vector size="74" baseType="lpstr">
      <vt:lpstr>新細明體</vt:lpstr>
      <vt:lpstr>Arial</vt:lpstr>
      <vt:lpstr>Arial Black</vt:lpstr>
      <vt:lpstr>Times New Roman</vt:lpstr>
      <vt:lpstr>Verdana</vt:lpstr>
      <vt:lpstr>Wingdings</vt:lpstr>
      <vt:lpstr>Pixel</vt:lpstr>
      <vt:lpstr>ISTITUTO COMPRENSIVO “V. MONTI” POLLENZA  GIOCANDO MATEMATICA …MENTE</vt:lpstr>
      <vt:lpstr>Presentazione standard di PowerPoint</vt:lpstr>
      <vt:lpstr> </vt:lpstr>
      <vt:lpstr>“Diamo i numeri!”</vt:lpstr>
      <vt:lpstr>Proviamo a scrivere i numeri trovati..</vt:lpstr>
      <vt:lpstr>Osserviamo e trasformiamo i numeri</vt:lpstr>
      <vt:lpstr>Quando i bambini si sono accorti che le immagini del libro non bastavano per completare tutti i numeri del cartellone si sono inventati altre cose che il bruco si era mangiato e disegnato le relative quantità. 6 foglie di insalata, 7 pesche, 8 ciliegie e 9 albicocche</vt:lpstr>
      <vt:lpstr>Per coinvolgere i più piccoli sono state proposte filastrocche e semplici giochi con i numeri: “Un elefante si dondolava”, “La filastrocca di Verdocchia”, “Regina Reginella”..</vt:lpstr>
      <vt:lpstr>I bambini dovevano parcheggiare nel corrispondente posto auto le diverse macchinine </vt:lpstr>
      <vt:lpstr>Presentazione standard di PowerPoint</vt:lpstr>
      <vt:lpstr>Presentazione standard di PowerPoint</vt:lpstr>
      <vt:lpstr>I bambini di tre anni hanno effettuato semplici giochi di associazione e categorizzazione per colore  e forma</vt:lpstr>
      <vt:lpstr>Presentazione standard di PowerPoint</vt:lpstr>
      <vt:lpstr>Presentazione standard di PowerPoint</vt:lpstr>
      <vt:lpstr>Presentazione standard di PowerPoint</vt:lpstr>
      <vt:lpstr>CLASSE I A       “Tutti in linea”  </vt:lpstr>
      <vt:lpstr>Presentazione standard di PowerPoint</vt:lpstr>
      <vt:lpstr>“Salta che ti passa”</vt:lpstr>
      <vt:lpstr>“Il posto giusto”</vt:lpstr>
      <vt:lpstr>“Un mondo di linee”</vt:lpstr>
      <vt:lpstr>Presentazione standard di PowerPoint</vt:lpstr>
      <vt:lpstr>Presentazione standard di PowerPoint</vt:lpstr>
      <vt:lpstr>“Caccia all’oggetto” </vt:lpstr>
      <vt:lpstr>“Gli schieramenti” </vt:lpstr>
      <vt:lpstr>“Magico bowling”</vt:lpstr>
      <vt:lpstr>CLASSE III B “LE FRAZIONI CON IL CORPO”</vt:lpstr>
      <vt:lpstr>“COSTRUIAMO UN PERCORSO” </vt:lpstr>
      <vt:lpstr>Presentazione standard di PowerPoint</vt:lpstr>
      <vt:lpstr>“IL GIOCO DELLE COPPIE” LE FRAZIONI COMPLEMENTARI</vt:lpstr>
      <vt:lpstr>I bambini dovevano trovare la frazione complementare corrispondente</vt:lpstr>
      <vt:lpstr>CLASSE V A   “IL GIOCO DEL TANGRAM”</vt:lpstr>
      <vt:lpstr>Presentazione standard di PowerPoint</vt:lpstr>
      <vt:lpstr>Presentazione standard di PowerPoint</vt:lpstr>
      <vt:lpstr>CLASSI I A e I B</vt:lpstr>
      <vt:lpstr>Presentazione standard di PowerPoint</vt:lpstr>
      <vt:lpstr>Presentazione standard di PowerPoint</vt:lpstr>
      <vt:lpstr>CLASSE II A e B</vt:lpstr>
      <vt:lpstr>Presentazione standard di PowerPoint</vt:lpstr>
      <vt:lpstr>Gioco dei birilli: i bambini divisi in squadre, dopo un percorso ad ostacoli, dovevano lanciare i dadi, colpire il maggior numero possibile di birilli,  fare il conteggio veloce dei punti e lasciare il posto ai propri compagni di squadra. Vinceva la sfida chi finiva prima e con il maggior numero di punti. Fazzoletto con i calcoli.</vt:lpstr>
      <vt:lpstr>Presentazione standard di PowerPoint</vt:lpstr>
      <vt:lpstr>Presentazione standard di PowerPoint</vt:lpstr>
      <vt:lpstr>Presentazione standard di PowerPoint</vt:lpstr>
      <vt:lpstr>CLASSE V  “GIOCO DELL’OCA”</vt:lpstr>
      <vt:lpstr>Presentazione standard di PowerPoint</vt:lpstr>
      <vt:lpstr>“I  QUADRATI MAGICI” </vt:lpstr>
      <vt:lpstr>Presentazione standard di PowerPoint</vt:lpstr>
      <vt:lpstr>Presentazione standard di PowerPoint</vt:lpstr>
      <vt:lpstr>CLASSE PRIMA</vt:lpstr>
      <vt:lpstr>ALZABANDIERA CON L’ADDIZIONE  E LA SOTTRAZIONE  “Che operazione ci vorrà?”</vt:lpstr>
      <vt:lpstr>“Costruiamo la piramide degli amici del 10!”</vt:lpstr>
      <vt:lpstr>Presentazione standard di PowerPoint</vt:lpstr>
      <vt:lpstr>CLASSE  SECONDA “Tiro a segno con le tabelline … chi indovina guadagna punti!!!” </vt:lpstr>
      <vt:lpstr>“Giochiamo con il DOMINO delle tabelline” </vt:lpstr>
      <vt:lpstr>Presentazione standard di PowerPoint</vt:lpstr>
      <vt:lpstr>CLASSE TERZA</vt:lpstr>
      <vt:lpstr>Alle due squadre veniva data una cifra alla quale bisognava aggiungere o togliere una  quantità (10,100,1000).  Vinceva chi terminava per primo in modo giusto. </vt:lpstr>
      <vt:lpstr>Rubabandiera con le divisioni   I bambini venivano numerati per 2, 4, 6, 8…. oppure per 3, 6, 9, 12, 15… poi chi teneva il fazzoletto chiamava  16:2;  così in entrambe le squadre dovevano partire i numeri 8.  Vinceva chi ritornava a posto col fazzoletto in mano senza essere toccato dall’avversario. </vt:lpstr>
      <vt:lpstr>CLASSE QUARTA</vt:lpstr>
      <vt:lpstr>Presentazione standard di PowerPoint</vt:lpstr>
      <vt:lpstr>Alle due squadre veniva data una cifra con i numeri  decimali: i bambini dovevano collocare ogni quantità nella corrispondente marca.  Guadagnava un punto chi faceva prima in modo esatto. </vt:lpstr>
      <vt:lpstr>Presentazione standard di PowerPoint</vt:lpstr>
      <vt:lpstr> CLASSE I B  </vt:lpstr>
      <vt:lpstr>Presentazione standard di PowerPoint</vt:lpstr>
      <vt:lpstr>CLASSI II A e II B</vt:lpstr>
      <vt:lpstr>CLASSI TERZE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tommaso fimiani</dc:creator>
  <cp:lastModifiedBy>Tommy</cp:lastModifiedBy>
  <cp:revision>90</cp:revision>
  <cp:lastPrinted>1601-01-01T00:00:00Z</cp:lastPrinted>
  <dcterms:created xsi:type="dcterms:W3CDTF">1601-01-01T00:00:00Z</dcterms:created>
  <dcterms:modified xsi:type="dcterms:W3CDTF">2017-11-17T14:04:51Z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