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 id="270" r:id="rId3"/>
    <p:sldId id="272" r:id="rId4"/>
    <p:sldId id="271"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33CC33"/>
    <a:srgbClr val="9900FF"/>
    <a:srgbClr val="CC00CC"/>
    <a:srgbClr val="66FFFF"/>
    <a:srgbClr val="FFFF66"/>
    <a:srgbClr val="0066F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pPr>
              <a:defRPr/>
            </a:pPr>
            <a:fld id="{BE9EBEFB-494A-4440-98E3-76791DDA08E0}" type="datetimeFigureOut">
              <a:rPr lang="it-IT" smtClean="0"/>
              <a:pPr>
                <a:defRPr/>
              </a:pPr>
              <a:t>16/08/2016</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pPr>
              <a:defRPr/>
            </a:pPr>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pPr>
              <a:defRPr/>
            </a:pPr>
            <a:fld id="{690141FA-79C0-4D51-A024-48D68A7C42E9}" type="slidenum">
              <a:rPr lang="it-IT" smtClean="0"/>
              <a:pPr>
                <a:defRPr/>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a:defRPr/>
            </a:pPr>
            <a:fld id="{D674381F-FCB8-40C0-B08A-84ED32C55A37}" type="datetimeFigureOut">
              <a:rPr lang="it-IT" smtClean="0"/>
              <a:pPr>
                <a:defRPr/>
              </a:pPr>
              <a:t>16/08/2016</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5CE039DE-A402-4C6C-9AC0-88DE1B64C319}" type="slidenum">
              <a:rPr lang="it-IT" smtClean="0"/>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a:defRPr/>
            </a:pPr>
            <a:fld id="{AEC4840B-48D2-48D1-9751-534AC3FEB2FF}" type="datetimeFigureOut">
              <a:rPr lang="it-IT" smtClean="0"/>
              <a:pPr>
                <a:defRPr/>
              </a:pPr>
              <a:t>16/08/2016</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94A743AD-B0B2-4390-89DB-8A427E213BD7}" type="slidenum">
              <a:rPr lang="it-IT" smtClean="0"/>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pPr>
              <a:defRPr/>
            </a:pPr>
            <a:fld id="{12EBFF7C-F0A4-45FC-93F7-8EB84C495D59}" type="datetimeFigureOut">
              <a:rPr lang="it-IT" smtClean="0"/>
              <a:pPr>
                <a:defRPr/>
              </a:pPr>
              <a:t>16/08/2016</a:t>
            </a:fld>
            <a:endParaRPr lang="it-IT"/>
          </a:p>
        </p:txBody>
      </p:sp>
      <p:sp>
        <p:nvSpPr>
          <p:cNvPr id="9" name="Segnaposto numero diapositiva 8"/>
          <p:cNvSpPr>
            <a:spLocks noGrp="1"/>
          </p:cNvSpPr>
          <p:nvPr>
            <p:ph type="sldNum" sz="quarter" idx="15"/>
          </p:nvPr>
        </p:nvSpPr>
        <p:spPr/>
        <p:txBody>
          <a:bodyPr rtlCol="0"/>
          <a:lstStyle/>
          <a:p>
            <a:pPr>
              <a:defRPr/>
            </a:pPr>
            <a:fld id="{B85AB7F6-B4D8-492B-956F-D8891AF332AE}" type="slidenum">
              <a:rPr lang="it-IT" smtClean="0"/>
              <a:pPr>
                <a:defRPr/>
              </a:pPr>
              <a:t>‹N›</a:t>
            </a:fld>
            <a:endParaRPr lang="it-IT"/>
          </a:p>
        </p:txBody>
      </p:sp>
      <p:sp>
        <p:nvSpPr>
          <p:cNvPr id="10" name="Segnaposto piè di pagina 9"/>
          <p:cNvSpPr>
            <a:spLocks noGrp="1"/>
          </p:cNvSpPr>
          <p:nvPr>
            <p:ph type="ftr" sz="quarter" idx="16"/>
          </p:nvPr>
        </p:nvSpPr>
        <p:spPr/>
        <p:txBody>
          <a:bodyPr rtlCol="0"/>
          <a:lstStyle/>
          <a:p>
            <a:pPr>
              <a:defRPr/>
            </a:pP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pPr>
              <a:defRPr/>
            </a:pPr>
            <a:fld id="{31F6E5D9-1139-41AB-99E1-C80D1A878863}" type="datetimeFigureOut">
              <a:rPr lang="it-IT" smtClean="0"/>
              <a:pPr>
                <a:defRPr/>
              </a:pPr>
              <a:t>16/08/2016</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pPr>
              <a:defRPr/>
            </a:pPr>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pPr>
              <a:defRPr/>
            </a:pPr>
            <a:fld id="{EE8F1E45-97BE-44F6-83AF-6B51163A58C8}"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pPr>
              <a:defRPr/>
            </a:pPr>
            <a:fld id="{F29FFEB4-9B19-4A41-8D96-31B927681CF2}" type="datetimeFigureOut">
              <a:rPr lang="it-IT" smtClean="0"/>
              <a:pPr>
                <a:defRPr/>
              </a:pPr>
              <a:t>16/08/2016</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0572DE9A-FDE6-4CEF-BA45-291808121BFB}" type="slidenum">
              <a:rPr lang="it-IT" smtClean="0"/>
              <a:pPr>
                <a:defRPr/>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pPr>
              <a:defRPr/>
            </a:pPr>
            <a:fld id="{EC632105-9D71-4026-B7EC-350BCF49C0E5}" type="datetimeFigureOut">
              <a:rPr lang="it-IT" smtClean="0"/>
              <a:pPr>
                <a:defRPr/>
              </a:pPr>
              <a:t>16/08/2016</a:t>
            </a:fld>
            <a:endParaRPr lang="it-IT"/>
          </a:p>
        </p:txBody>
      </p:sp>
      <p:sp>
        <p:nvSpPr>
          <p:cNvPr id="8" name="Segnaposto piè di pagina 7"/>
          <p:cNvSpPr>
            <a:spLocks noGrp="1"/>
          </p:cNvSpPr>
          <p:nvPr>
            <p:ph type="ftr" sz="quarter" idx="11"/>
          </p:nvPr>
        </p:nvSpPr>
        <p:spPr/>
        <p:txBody>
          <a:bodyPr/>
          <a:lstStyle/>
          <a:p>
            <a:pPr>
              <a:defRPr/>
            </a:pPr>
            <a:endParaRPr lang="it-IT"/>
          </a:p>
        </p:txBody>
      </p:sp>
      <p:sp>
        <p:nvSpPr>
          <p:cNvPr id="9" name="Segnaposto numero diapositiva 8"/>
          <p:cNvSpPr>
            <a:spLocks noGrp="1"/>
          </p:cNvSpPr>
          <p:nvPr>
            <p:ph type="sldNum" sz="quarter" idx="12"/>
          </p:nvPr>
        </p:nvSpPr>
        <p:spPr/>
        <p:txBody>
          <a:bodyPr/>
          <a:lstStyle/>
          <a:p>
            <a:pPr>
              <a:defRPr/>
            </a:pPr>
            <a:fld id="{82D25D4C-C6FE-4AAB-A41E-2D9BADA73352}" type="slidenum">
              <a:rPr lang="it-IT" smtClean="0"/>
              <a:pPr>
                <a:defRPr/>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pPr>
              <a:defRPr/>
            </a:pPr>
            <a:fld id="{E82AFAF8-7E69-4334-84EE-AF2B4EC3157A}" type="datetimeFigureOut">
              <a:rPr lang="it-IT" smtClean="0"/>
              <a:pPr>
                <a:defRPr/>
              </a:pPr>
              <a:t>16/08/2016</a:t>
            </a:fld>
            <a:endParaRPr lang="it-IT"/>
          </a:p>
        </p:txBody>
      </p:sp>
      <p:sp>
        <p:nvSpPr>
          <p:cNvPr id="7" name="Segnaposto numero diapositiva 6"/>
          <p:cNvSpPr>
            <a:spLocks noGrp="1"/>
          </p:cNvSpPr>
          <p:nvPr>
            <p:ph type="sldNum" sz="quarter" idx="11"/>
          </p:nvPr>
        </p:nvSpPr>
        <p:spPr/>
        <p:txBody>
          <a:bodyPr rtlCol="0"/>
          <a:lstStyle/>
          <a:p>
            <a:pPr>
              <a:defRPr/>
            </a:pPr>
            <a:fld id="{4347677F-72C8-4C73-8466-70826D80D90D}" type="slidenum">
              <a:rPr lang="it-IT" smtClean="0"/>
              <a:pPr>
                <a:defRPr/>
              </a:pPr>
              <a:t>‹N›</a:t>
            </a:fld>
            <a:endParaRPr lang="it-IT"/>
          </a:p>
        </p:txBody>
      </p:sp>
      <p:sp>
        <p:nvSpPr>
          <p:cNvPr id="8" name="Segnaposto piè di pagina 7"/>
          <p:cNvSpPr>
            <a:spLocks noGrp="1"/>
          </p:cNvSpPr>
          <p:nvPr>
            <p:ph type="ftr" sz="quarter" idx="12"/>
          </p:nvPr>
        </p:nvSpPr>
        <p:spPr/>
        <p:txBody>
          <a:bodyPr rtlCol="0"/>
          <a:lstStyle/>
          <a:p>
            <a:pPr>
              <a:defRPr/>
            </a:pP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fld id="{0DFF4DFD-5AF0-40D1-8D39-AF339D5DC1FC}" type="datetimeFigureOut">
              <a:rPr lang="it-IT" smtClean="0"/>
              <a:pPr>
                <a:defRPr/>
              </a:pPr>
              <a:t>16/08/2016</a:t>
            </a:fld>
            <a:endParaRPr lang="it-IT"/>
          </a:p>
        </p:txBody>
      </p:sp>
      <p:sp>
        <p:nvSpPr>
          <p:cNvPr id="3" name="Segnaposto piè di pagina 2"/>
          <p:cNvSpPr>
            <a:spLocks noGrp="1"/>
          </p:cNvSpPr>
          <p:nvPr>
            <p:ph type="ftr" sz="quarter" idx="11"/>
          </p:nvPr>
        </p:nvSpPr>
        <p:spPr/>
        <p:txBody>
          <a:bodyPr/>
          <a:lstStyle/>
          <a:p>
            <a:pPr>
              <a:defRPr/>
            </a:pPr>
            <a:endParaRPr lang="it-IT"/>
          </a:p>
        </p:txBody>
      </p:sp>
      <p:sp>
        <p:nvSpPr>
          <p:cNvPr id="4" name="Segnaposto numero diapositiva 3"/>
          <p:cNvSpPr>
            <a:spLocks noGrp="1"/>
          </p:cNvSpPr>
          <p:nvPr>
            <p:ph type="sldNum" sz="quarter" idx="12"/>
          </p:nvPr>
        </p:nvSpPr>
        <p:spPr/>
        <p:txBody>
          <a:bodyPr/>
          <a:lstStyle/>
          <a:p>
            <a:pPr>
              <a:defRPr/>
            </a:pPr>
            <a:fld id="{003218E2-333D-47BD-A935-9BE4346006EF}" type="slidenum">
              <a:rPr lang="it-IT" smtClean="0"/>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pPr>
              <a:defRPr/>
            </a:pPr>
            <a:fld id="{EC40C544-D4BD-4AB9-AACB-CB051F5AE695}" type="datetimeFigureOut">
              <a:rPr lang="it-IT" smtClean="0"/>
              <a:pPr>
                <a:defRPr/>
              </a:pPr>
              <a:t>16/08/2016</a:t>
            </a:fld>
            <a:endParaRPr lang="it-IT"/>
          </a:p>
        </p:txBody>
      </p:sp>
      <p:sp>
        <p:nvSpPr>
          <p:cNvPr id="22" name="Segnaposto numero diapositiva 21"/>
          <p:cNvSpPr>
            <a:spLocks noGrp="1"/>
          </p:cNvSpPr>
          <p:nvPr>
            <p:ph type="sldNum" sz="quarter" idx="15"/>
          </p:nvPr>
        </p:nvSpPr>
        <p:spPr/>
        <p:txBody>
          <a:bodyPr rtlCol="0"/>
          <a:lstStyle/>
          <a:p>
            <a:pPr>
              <a:defRPr/>
            </a:pPr>
            <a:fld id="{48FB5028-F510-4363-853E-6F5F669B34EE}" type="slidenum">
              <a:rPr lang="it-IT" smtClean="0"/>
              <a:pPr>
                <a:defRPr/>
              </a:pPr>
              <a:t>‹N›</a:t>
            </a:fld>
            <a:endParaRPr lang="it-IT"/>
          </a:p>
        </p:txBody>
      </p:sp>
      <p:sp>
        <p:nvSpPr>
          <p:cNvPr id="23" name="Segnaposto piè di pagina 22"/>
          <p:cNvSpPr>
            <a:spLocks noGrp="1"/>
          </p:cNvSpPr>
          <p:nvPr>
            <p:ph type="ftr" sz="quarter" idx="16"/>
          </p:nvPr>
        </p:nvSpPr>
        <p:spPr/>
        <p:txBody>
          <a:bodyPr rtlCol="0"/>
          <a:lstStyle/>
          <a:p>
            <a:pPr>
              <a:defRPr/>
            </a:pPr>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pPr>
              <a:defRPr/>
            </a:pPr>
            <a:fld id="{92A5F7B9-C560-481A-9708-896D11BF930A}" type="datetimeFigureOut">
              <a:rPr lang="it-IT" smtClean="0"/>
              <a:pPr>
                <a:defRPr/>
              </a:pPr>
              <a:t>16/08/2016</a:t>
            </a:fld>
            <a:endParaRPr lang="it-IT"/>
          </a:p>
        </p:txBody>
      </p:sp>
      <p:sp>
        <p:nvSpPr>
          <p:cNvPr id="18" name="Segnaposto numero diapositiva 17"/>
          <p:cNvSpPr>
            <a:spLocks noGrp="1"/>
          </p:cNvSpPr>
          <p:nvPr>
            <p:ph type="sldNum" sz="quarter" idx="11"/>
          </p:nvPr>
        </p:nvSpPr>
        <p:spPr/>
        <p:txBody>
          <a:bodyPr rtlCol="0"/>
          <a:lstStyle/>
          <a:p>
            <a:pPr>
              <a:defRPr/>
            </a:pPr>
            <a:fld id="{0C99735F-D063-4918-BAF8-1AF653E08866}" type="slidenum">
              <a:rPr lang="it-IT" smtClean="0"/>
              <a:pPr>
                <a:defRPr/>
              </a:pPr>
              <a:t>‹N›</a:t>
            </a:fld>
            <a:endParaRPr lang="it-IT"/>
          </a:p>
        </p:txBody>
      </p:sp>
      <p:sp>
        <p:nvSpPr>
          <p:cNvPr id="21" name="Segnaposto piè di pagina 20"/>
          <p:cNvSpPr>
            <a:spLocks noGrp="1"/>
          </p:cNvSpPr>
          <p:nvPr>
            <p:ph type="ftr" sz="quarter" idx="12"/>
          </p:nvPr>
        </p:nvSpPr>
        <p:spPr/>
        <p:txBody>
          <a:bodyPr rtlCol="0"/>
          <a:lstStyle/>
          <a:p>
            <a:pPr>
              <a:defRPr/>
            </a:pP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C0EAEE2B-04FD-47AE-97F1-B825C7CD0C6C}" type="datetimeFigureOut">
              <a:rPr lang="it-IT" smtClean="0"/>
              <a:pPr>
                <a:defRPr/>
              </a:pPr>
              <a:t>16/08/2016</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455EE386-956C-476A-9BFE-FE5AA556B191}" type="slidenum">
              <a:rPr lang="it-IT" smtClean="0"/>
              <a:pPr>
                <a:defRPr/>
              </a:pPr>
              <a:t>‹N›</a:t>
            </a:fld>
            <a:endParaRPr lang="it-IT"/>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ottotitolo 2"/>
          <p:cNvSpPr>
            <a:spLocks noGrp="1"/>
          </p:cNvSpPr>
          <p:nvPr>
            <p:ph type="subTitle" idx="1"/>
          </p:nvPr>
        </p:nvSpPr>
        <p:spPr>
          <a:xfrm>
            <a:off x="1428750" y="2786063"/>
            <a:ext cx="6400800" cy="3643312"/>
          </a:xfrm>
        </p:spPr>
        <p:txBody>
          <a:bodyPr rtlCol="0">
            <a:normAutofit/>
          </a:bodyPr>
          <a:lstStyle/>
          <a:p>
            <a:pPr eaLnBrk="1" fontAlgn="auto" hangingPunct="1">
              <a:lnSpc>
                <a:spcPct val="150000"/>
              </a:lnSpc>
              <a:spcAft>
                <a:spcPts val="0"/>
              </a:spcAft>
              <a:buFont typeface="Arial" pitchFamily="34" charset="0"/>
              <a:buNone/>
              <a:defRPr/>
            </a:pPr>
            <a:r>
              <a:rPr lang="it-IT" sz="2000" smtClean="0">
                <a:solidFill>
                  <a:srgbClr val="002060"/>
                </a:solidFill>
              </a:rPr>
              <a:t>I.C. “V. Monti” </a:t>
            </a:r>
          </a:p>
          <a:p>
            <a:pPr eaLnBrk="1" fontAlgn="auto" hangingPunct="1">
              <a:lnSpc>
                <a:spcPct val="150000"/>
              </a:lnSpc>
              <a:spcAft>
                <a:spcPts val="0"/>
              </a:spcAft>
              <a:buFont typeface="Arial" pitchFamily="34" charset="0"/>
              <a:buNone/>
              <a:defRPr/>
            </a:pPr>
            <a:r>
              <a:rPr lang="it-IT" sz="2000" smtClean="0">
                <a:solidFill>
                  <a:srgbClr val="002060"/>
                </a:solidFill>
              </a:rPr>
              <a:t>Pollenza </a:t>
            </a:r>
          </a:p>
          <a:p>
            <a:pPr eaLnBrk="1" fontAlgn="auto" hangingPunct="1">
              <a:lnSpc>
                <a:spcPct val="150000"/>
              </a:lnSpc>
              <a:spcAft>
                <a:spcPts val="0"/>
              </a:spcAft>
              <a:buFont typeface="Arial" pitchFamily="34" charset="0"/>
              <a:buNone/>
              <a:defRPr/>
            </a:pPr>
            <a:r>
              <a:rPr lang="it-IT" sz="2400" smtClean="0">
                <a:solidFill>
                  <a:srgbClr val="002060"/>
                </a:solidFill>
              </a:rPr>
              <a:t>Progetto di inclusione verticale</a:t>
            </a:r>
          </a:p>
          <a:p>
            <a:pPr eaLnBrk="1" fontAlgn="auto" hangingPunct="1">
              <a:lnSpc>
                <a:spcPct val="150000"/>
              </a:lnSpc>
              <a:spcAft>
                <a:spcPts val="0"/>
              </a:spcAft>
              <a:buFont typeface="Arial" pitchFamily="34" charset="0"/>
              <a:buNone/>
              <a:defRPr/>
            </a:pPr>
            <a:r>
              <a:rPr lang="it-IT" sz="2000" smtClean="0">
                <a:solidFill>
                  <a:srgbClr val="002060"/>
                </a:solidFill>
              </a:rPr>
              <a:t>a. s. 2015-2016</a:t>
            </a:r>
          </a:p>
          <a:p>
            <a:pPr eaLnBrk="1" fontAlgn="auto" hangingPunct="1">
              <a:spcAft>
                <a:spcPts val="0"/>
              </a:spcAft>
              <a:buFont typeface="Arial" pitchFamily="34" charset="0"/>
              <a:buNone/>
              <a:defRPr/>
            </a:pPr>
            <a:endParaRPr lang="it-IT" smtClean="0"/>
          </a:p>
          <a:p>
            <a:pPr eaLnBrk="1" fontAlgn="auto" hangingPunct="1">
              <a:spcAft>
                <a:spcPts val="0"/>
              </a:spcAft>
              <a:buFont typeface="Arial" pitchFamily="34" charset="0"/>
              <a:buNone/>
              <a:defRPr/>
            </a:pPr>
            <a:endParaRPr lang="it-IT" smtClean="0"/>
          </a:p>
          <a:p>
            <a:pPr eaLnBrk="1" fontAlgn="auto" hangingPunct="1">
              <a:spcAft>
                <a:spcPts val="0"/>
              </a:spcAft>
              <a:buFont typeface="Arial" pitchFamily="34" charset="0"/>
              <a:buNone/>
              <a:defRPr/>
            </a:pPr>
            <a:endParaRPr lang="it-IT" smtClean="0"/>
          </a:p>
        </p:txBody>
      </p:sp>
      <p:sp>
        <p:nvSpPr>
          <p:cNvPr id="5" name="Rettangolo 4"/>
          <p:cNvSpPr/>
          <p:nvPr/>
        </p:nvSpPr>
        <p:spPr>
          <a:xfrm>
            <a:off x="642910" y="428604"/>
            <a:ext cx="7929618" cy="1446550"/>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it-IT" sz="4400" b="1" cap="all" dirty="0">
                <a:ln/>
                <a:solidFill>
                  <a:schemeClr val="accent1"/>
                </a:solidFill>
                <a:effectLst>
                  <a:reflection blurRad="10000" stA="55000" endPos="48000" dist="500" dir="5400000" sy="-100000" algn="bl" rotWithShape="0"/>
                </a:effectLst>
                <a:latin typeface="+mn-lt"/>
              </a:rPr>
              <a:t>GIOCANDO </a:t>
            </a:r>
          </a:p>
          <a:p>
            <a:pPr algn="ctr" fontAlgn="auto">
              <a:spcBef>
                <a:spcPts val="0"/>
              </a:spcBef>
              <a:spcAft>
                <a:spcPts val="0"/>
              </a:spcAft>
              <a:defRPr/>
            </a:pPr>
            <a:r>
              <a:rPr lang="it-IT" sz="4400" b="1" cap="all" dirty="0" err="1">
                <a:ln/>
                <a:solidFill>
                  <a:schemeClr val="accent1"/>
                </a:solidFill>
                <a:effectLst>
                  <a:reflection blurRad="10000" stA="55000" endPos="48000" dist="500" dir="5400000" sy="-100000" algn="bl" rotWithShape="0"/>
                </a:effectLst>
                <a:latin typeface="+mn-lt"/>
              </a:rPr>
              <a:t>MATEMATICA…MENTE</a:t>
            </a:r>
            <a:endParaRPr lang="it-IT" sz="4400" b="1" cap="all" dirty="0">
              <a:ln/>
              <a:solidFill>
                <a:schemeClr val="accent1"/>
              </a:solidFill>
              <a:effectLst>
                <a:reflection blurRad="10000" stA="55000" endPos="48000" dist="500" dir="5400000" sy="-100000" algn="bl" rotWithShape="0"/>
              </a:effectLst>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Immagine 4" descr="C:\Documents and Settings\lruffini\Impostazioni locali\Temporary Internet Files\Content.Word\IMG-20160614-WA0004.jpg"/>
          <p:cNvPicPr>
            <a:picLocks noChangeAspect="1" noChangeArrowheads="1"/>
          </p:cNvPicPr>
          <p:nvPr/>
        </p:nvPicPr>
        <p:blipFill>
          <a:blip r:embed="rId2" cstate="print"/>
          <a:srcRect/>
          <a:stretch>
            <a:fillRect/>
          </a:stretch>
        </p:blipFill>
        <p:spPr bwMode="auto">
          <a:xfrm rot="-668096">
            <a:off x="755650" y="2565400"/>
            <a:ext cx="2295525" cy="4075113"/>
          </a:xfrm>
          <a:prstGeom prst="rect">
            <a:avLst/>
          </a:prstGeom>
          <a:noFill/>
          <a:ln w="38100">
            <a:solidFill>
              <a:srgbClr val="FFFF00"/>
            </a:solidFill>
            <a:miter lim="800000"/>
            <a:headEnd/>
            <a:tailEnd/>
          </a:ln>
        </p:spPr>
      </p:pic>
      <p:sp>
        <p:nvSpPr>
          <p:cNvPr id="11267" name="Rettangolo 1"/>
          <p:cNvSpPr>
            <a:spLocks noChangeArrowheads="1"/>
          </p:cNvSpPr>
          <p:nvPr/>
        </p:nvSpPr>
        <p:spPr bwMode="auto">
          <a:xfrm>
            <a:off x="539750" y="333375"/>
            <a:ext cx="3600450" cy="2014538"/>
          </a:xfrm>
          <a:prstGeom prst="rect">
            <a:avLst/>
          </a:prstGeom>
          <a:solidFill>
            <a:schemeClr val="bg1"/>
          </a:solidFill>
          <a:ln w="9525">
            <a:noFill/>
            <a:miter lim="800000"/>
            <a:headEnd/>
            <a:tailEnd/>
          </a:ln>
        </p:spPr>
        <p:txBody>
          <a:bodyPr>
            <a:spAutoFit/>
          </a:bodyPr>
          <a:lstStyle/>
          <a:p>
            <a:r>
              <a:rPr lang="it-IT">
                <a:latin typeface="Times New Roman" pitchFamily="18" charset="0"/>
              </a:rPr>
              <a:t>È stato chiesto a ciascun bambino di effettuare una corsa, dapprima rivolta in avanti contando da 1 a 20 in ordine crescente, poi dovevano correre all’indietro, ma questa volta contando da 20 a 1 (ordine decrescente).</a:t>
            </a:r>
          </a:p>
        </p:txBody>
      </p:sp>
      <p:pic>
        <p:nvPicPr>
          <p:cNvPr id="11268" name="Picture 2"/>
          <p:cNvPicPr>
            <a:picLocks noChangeAspect="1" noChangeArrowheads="1"/>
          </p:cNvPicPr>
          <p:nvPr/>
        </p:nvPicPr>
        <p:blipFill>
          <a:blip r:embed="rId3" cstate="print"/>
          <a:srcRect/>
          <a:stretch>
            <a:fillRect/>
          </a:stretch>
        </p:blipFill>
        <p:spPr bwMode="auto">
          <a:xfrm>
            <a:off x="3851275" y="1916113"/>
            <a:ext cx="4870450" cy="4572000"/>
          </a:xfrm>
          <a:prstGeom prst="rect">
            <a:avLst/>
          </a:prstGeom>
          <a:noFill/>
          <a:ln w="38100">
            <a:solidFill>
              <a:srgbClr val="FF9900"/>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428625" y="500063"/>
            <a:ext cx="7215188" cy="369887"/>
          </a:xfrm>
          <a:prstGeom prst="rect">
            <a:avLst/>
          </a:prstGeom>
          <a:noFill/>
          <a:ln w="9525">
            <a:noFill/>
            <a:miter lim="800000"/>
            <a:headEnd/>
            <a:tailEnd/>
          </a:ln>
        </p:spPr>
        <p:txBody>
          <a:bodyPr anchor="ctr">
            <a:spAutoFit/>
          </a:bodyPr>
          <a:lstStyle/>
          <a:p>
            <a:pPr algn="ctr"/>
            <a:r>
              <a:rPr lang="it-IT" b="1">
                <a:latin typeface="Calibri" pitchFamily="34" charset="0"/>
                <a:ea typeface="Calibri" pitchFamily="34" charset="0"/>
                <a:cs typeface="Times New Roman" pitchFamily="18" charset="0"/>
              </a:rPr>
              <a:t>A. FRANK</a:t>
            </a:r>
            <a:endParaRPr lang="it-IT">
              <a:latin typeface="Calibri" pitchFamily="34" charset="0"/>
              <a:ea typeface="Calibri" pitchFamily="34" charset="0"/>
              <a:cs typeface="Arial" charset="0"/>
            </a:endParaRPr>
          </a:p>
        </p:txBody>
      </p:sp>
      <p:pic>
        <p:nvPicPr>
          <p:cNvPr id="4" name="Immagine 3" descr="D:\scuola jonathan\progetto inclusione\foto\foto progetto inclusione\20151211_084427.jpg"/>
          <p:cNvPicPr/>
          <p:nvPr/>
        </p:nvPicPr>
        <p:blipFill>
          <a:blip r:embed="rId2" cstate="email">
            <a:extLst>
              <a:ext uri="{28A0092B-C50C-407E-A947-70E740481C1C}"/>
            </a:extLst>
          </a:blip>
          <a:srcRect/>
          <a:stretch>
            <a:fillRect/>
          </a:stretch>
        </p:blipFill>
        <p:spPr bwMode="auto">
          <a:xfrm>
            <a:off x="4643438" y="1643050"/>
            <a:ext cx="4130040" cy="3380105"/>
          </a:xfrm>
          <a:prstGeom prst="rect">
            <a:avLst/>
          </a:prstGeom>
          <a:solidFill>
            <a:srgbClr val="FFFFFF">
              <a:shade val="85000"/>
            </a:srgbClr>
          </a:solidFill>
          <a:ln w="88900" cap="sq">
            <a:solidFill>
              <a:srgbClr val="00B0F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292" name="Rectangle 2"/>
          <p:cNvSpPr>
            <a:spLocks noChangeArrowheads="1"/>
          </p:cNvSpPr>
          <p:nvPr/>
        </p:nvSpPr>
        <p:spPr bwMode="auto">
          <a:xfrm>
            <a:off x="428625" y="815975"/>
            <a:ext cx="4071938" cy="5310188"/>
          </a:xfrm>
          <a:prstGeom prst="rect">
            <a:avLst/>
          </a:prstGeom>
          <a:solidFill>
            <a:schemeClr val="bg1">
              <a:alpha val="0"/>
            </a:schemeClr>
          </a:solidFill>
          <a:ln w="9525">
            <a:noFill/>
            <a:miter lim="800000"/>
            <a:headEnd/>
            <a:tailEnd/>
          </a:ln>
        </p:spPr>
        <p:txBody>
          <a:bodyPr anchor="ctr">
            <a:spAutoFit/>
          </a:bodyPr>
          <a:lstStyle/>
          <a:p>
            <a:pPr algn="ctr"/>
            <a:r>
              <a:rPr lang="it-IT" b="1">
                <a:latin typeface="Calibri" pitchFamily="34" charset="0"/>
                <a:ea typeface="Calibri" pitchFamily="34" charset="0"/>
                <a:cs typeface="Times New Roman" pitchFamily="18" charset="0"/>
              </a:rPr>
              <a:t>“RAGGRUPPA PER”</a:t>
            </a:r>
            <a:endParaRPr lang="it-IT">
              <a:ea typeface="Calibri" pitchFamily="34" charset="0"/>
              <a:cs typeface="Arial" charset="0"/>
            </a:endParaRPr>
          </a:p>
          <a:p>
            <a:pPr algn="ctr" eaLnBrk="0" hangingPunct="0"/>
            <a:r>
              <a:rPr lang="it-IT">
                <a:latin typeface="Times New Roman" pitchFamily="18" charset="0"/>
                <a:ea typeface="Calibri" pitchFamily="34" charset="0"/>
                <a:cs typeface="Times New Roman" pitchFamily="18" charset="0"/>
              </a:rPr>
              <a:t>I bambini sono divisi in due squadre, disposti in fila. In fondo alla palestra ci sono dei piccoli cilindri di vari colori e grandezze che devono essere raggruppati all’interno di un cerchio in base al criterio dato dalla maestra.</a:t>
            </a:r>
            <a:endParaRPr lang="it-IT">
              <a:latin typeface="Times New Roman" pitchFamily="18" charset="0"/>
              <a:cs typeface="Arial" charset="0"/>
            </a:endParaRPr>
          </a:p>
          <a:p>
            <a:pPr algn="ctr" eaLnBrk="0" hangingPunct="0">
              <a:buFontTx/>
              <a:buChar char="•"/>
            </a:pPr>
            <a:r>
              <a:rPr lang="it-IT">
                <a:latin typeface="Times New Roman" pitchFamily="18" charset="0"/>
              </a:rPr>
              <a:t>RAGGRUPPA PER COLORE: mettere nell’insieme tutti i cilindri gialli. </a:t>
            </a:r>
          </a:p>
          <a:p>
            <a:pPr algn="ctr" eaLnBrk="0" hangingPunct="0">
              <a:buFontTx/>
              <a:buChar char="•"/>
            </a:pPr>
            <a:r>
              <a:rPr lang="it-IT">
                <a:latin typeface="Times New Roman" pitchFamily="18" charset="0"/>
              </a:rPr>
              <a:t>RAGGRUPPA PER COLORE ED ALTEZZA: mettere nell’insieme tutti i cilindri verdi dal più alto al più basso; mettere nell’insieme tutti i cilindri verdi dal più basso al più alto.</a:t>
            </a:r>
            <a:endParaRPr lang="it-IT">
              <a:latin typeface="Times New Roman" pitchFamily="18" charset="0"/>
              <a:cs typeface="Arial" charset="0"/>
            </a:endParaRPr>
          </a:p>
          <a:p>
            <a:pPr algn="ctr" eaLnBrk="0" hangingPunct="0"/>
            <a:r>
              <a:rPr lang="it-IT">
                <a:latin typeface="Times New Roman" pitchFamily="18" charset="0"/>
              </a:rPr>
              <a:t>Ogni cilindro va scelto e sistemato da un componente del gruppo. Appena il cilindro è stato posizionato nel cerchio può partire il compagno. La squadra più veloce vince.</a:t>
            </a:r>
            <a:r>
              <a:rPr lang="it-IT">
                <a:latin typeface="Calibri" pitchFamily="34" charset="0"/>
              </a:rPr>
              <a:t> </a:t>
            </a:r>
            <a:r>
              <a:rPr lang="it-IT" b="1">
                <a:latin typeface="Calibri" pitchFamily="34" charset="0"/>
              </a:rPr>
              <a:t>         </a:t>
            </a:r>
            <a:endParaRPr lang="it-IT" sz="320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D:\scuola jonathan\progetto inclusione\foto\foto progetto inclusione\20151211_084147.jpg"/>
          <p:cNvPicPr/>
          <p:nvPr/>
        </p:nvPicPr>
        <p:blipFill>
          <a:blip r:embed="rId2" cstate="email">
            <a:extLst>
              <a:ext uri="{28A0092B-C50C-407E-A947-70E740481C1C}"/>
            </a:extLst>
          </a:blip>
          <a:srcRect/>
          <a:stretch>
            <a:fillRect/>
          </a:stretch>
        </p:blipFill>
        <p:spPr bwMode="auto">
          <a:xfrm rot="5400000">
            <a:off x="821503" y="2250274"/>
            <a:ext cx="3786216" cy="3857652"/>
          </a:xfrm>
          <a:prstGeom prst="rect">
            <a:avLst/>
          </a:prstGeom>
          <a:solidFill>
            <a:srgbClr val="FFFFFF">
              <a:shade val="85000"/>
            </a:srgbClr>
          </a:solidFill>
          <a:ln w="88900" cap="sq">
            <a:solidFill>
              <a:srgbClr val="92D05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Immagine 2" descr="D:\scuola jonathan\progetto inclusione\foto\foto progetto inclusione\20151211_084308.jpg"/>
          <p:cNvPicPr/>
          <p:nvPr/>
        </p:nvPicPr>
        <p:blipFill>
          <a:blip r:embed="rId3" cstate="email">
            <a:extLst>
              <a:ext uri="{28A0092B-C50C-407E-A947-70E740481C1C}"/>
            </a:extLst>
          </a:blip>
          <a:srcRect/>
          <a:stretch>
            <a:fillRect/>
          </a:stretch>
        </p:blipFill>
        <p:spPr bwMode="auto">
          <a:xfrm rot="5400000">
            <a:off x="4393405" y="607199"/>
            <a:ext cx="3929090" cy="3857652"/>
          </a:xfrm>
          <a:prstGeom prst="rect">
            <a:avLst/>
          </a:prstGeom>
          <a:solidFill>
            <a:srgbClr val="FFFFFF">
              <a:shade val="85000"/>
            </a:srgbClr>
          </a:solidFill>
          <a:ln w="88900" cap="sq">
            <a:solidFill>
              <a:srgbClr val="7030A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428625" y="409575"/>
            <a:ext cx="3571875" cy="338138"/>
          </a:xfrm>
          <a:prstGeom prst="rect">
            <a:avLst/>
          </a:prstGeom>
          <a:noFill/>
          <a:ln w="9525">
            <a:noFill/>
            <a:miter lim="800000"/>
            <a:headEnd/>
            <a:tailEnd/>
          </a:ln>
        </p:spPr>
        <p:txBody>
          <a:bodyPr anchor="ctr">
            <a:spAutoFit/>
          </a:bodyPr>
          <a:lstStyle/>
          <a:p>
            <a:pPr algn="ctr"/>
            <a:r>
              <a:rPr lang="it-IT" sz="1600" b="1">
                <a:latin typeface="Calibri" pitchFamily="34" charset="0"/>
                <a:ea typeface="Calibri" pitchFamily="34" charset="0"/>
                <a:cs typeface="Times New Roman" pitchFamily="18" charset="0"/>
              </a:rPr>
              <a:t>“DI PIÙ, DI MENO” </a:t>
            </a:r>
            <a:endParaRPr lang="it-IT" sz="2800">
              <a:ea typeface="Calibri" pitchFamily="34" charset="0"/>
              <a:cs typeface="Arial" charset="0"/>
            </a:endParaRPr>
          </a:p>
        </p:txBody>
      </p:sp>
      <p:pic>
        <p:nvPicPr>
          <p:cNvPr id="4" name="Immagine 3" descr="D:\scuola jonathan\progetto inclusione\foto\foto progetto inclusione\20151211_090522.jpg"/>
          <p:cNvPicPr/>
          <p:nvPr/>
        </p:nvPicPr>
        <p:blipFill>
          <a:blip r:embed="rId2" cstate="email">
            <a:extLst>
              <a:ext uri="{28A0092B-C50C-407E-A947-70E740481C1C}"/>
            </a:extLst>
          </a:blip>
          <a:srcRect/>
          <a:stretch>
            <a:fillRect/>
          </a:stretch>
        </p:blipFill>
        <p:spPr bwMode="auto">
          <a:xfrm>
            <a:off x="1571604" y="2571744"/>
            <a:ext cx="6000792" cy="3571900"/>
          </a:xfrm>
          <a:prstGeom prst="rect">
            <a:avLst/>
          </a:prstGeom>
          <a:solidFill>
            <a:srgbClr val="FFFFFF">
              <a:shade val="85000"/>
            </a:srgbClr>
          </a:solidFill>
          <a:ln w="88900" cap="sq">
            <a:solidFill>
              <a:srgbClr val="FFFF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340" name="Rettangolo 2"/>
          <p:cNvSpPr>
            <a:spLocks noChangeArrowheads="1"/>
          </p:cNvSpPr>
          <p:nvPr/>
        </p:nvSpPr>
        <p:spPr bwMode="auto">
          <a:xfrm>
            <a:off x="500063" y="785813"/>
            <a:ext cx="7715250" cy="1465262"/>
          </a:xfrm>
          <a:prstGeom prst="rect">
            <a:avLst/>
          </a:prstGeom>
          <a:noFill/>
          <a:ln w="9525">
            <a:noFill/>
            <a:miter lim="800000"/>
            <a:headEnd/>
            <a:tailEnd/>
          </a:ln>
        </p:spPr>
        <p:txBody>
          <a:bodyPr>
            <a:spAutoFit/>
          </a:bodyPr>
          <a:lstStyle/>
          <a:p>
            <a:pPr algn="just"/>
            <a:r>
              <a:rPr lang="it-IT">
                <a:latin typeface="Times New Roman" pitchFamily="18" charset="0"/>
              </a:rPr>
              <a:t>I bambini, divisi in due squadre, hanno davanti a sé tre cerchi. Nel cerchio centrale le insegnanti pongono un certo numero di pennarelli. Negli altri due cerchi i bambini mettono un pennarello in più (a destra) ed un pennarello in meno (a sinistra).  Gli alunni possono consultarsi e lavorare in gruppo. La squadra che posiziona il giusto numero di pennarelli nel tempo più breve vince.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p:nvPr/>
        </p:nvPicPr>
        <p:blipFill>
          <a:blip r:embed="rId2" cstate="email">
            <a:extLst>
              <a:ext uri="{28A0092B-C50C-407E-A947-70E740481C1C}"/>
            </a:extLst>
          </a:blip>
          <a:srcRect/>
          <a:stretch>
            <a:fillRect/>
          </a:stretch>
        </p:blipFill>
        <p:spPr>
          <a:xfrm>
            <a:off x="3929058" y="785794"/>
            <a:ext cx="4000528" cy="2214578"/>
          </a:xfrm>
          <a:prstGeom prst="rect">
            <a:avLst/>
          </a:prstGeom>
          <a:solidFill>
            <a:srgbClr val="FFFFFF">
              <a:shade val="85000"/>
            </a:srgbClr>
          </a:solidFill>
          <a:ln w="88900" cap="sq">
            <a:solidFill>
              <a:srgbClr val="FFC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5363" name="Rettangolo 2"/>
          <p:cNvSpPr>
            <a:spLocks noChangeArrowheads="1"/>
          </p:cNvSpPr>
          <p:nvPr/>
        </p:nvSpPr>
        <p:spPr bwMode="auto">
          <a:xfrm>
            <a:off x="539750" y="1341438"/>
            <a:ext cx="2857500" cy="3662362"/>
          </a:xfrm>
          <a:prstGeom prst="rect">
            <a:avLst/>
          </a:prstGeom>
          <a:solidFill>
            <a:schemeClr val="bg1"/>
          </a:solidFill>
          <a:ln w="9525">
            <a:noFill/>
            <a:miter lim="800000"/>
            <a:headEnd/>
            <a:tailEnd/>
          </a:ln>
        </p:spPr>
        <p:txBody>
          <a:bodyPr>
            <a:spAutoFit/>
          </a:bodyPr>
          <a:lstStyle/>
          <a:p>
            <a:r>
              <a:rPr lang="it-IT">
                <a:latin typeface="Times New Roman" pitchFamily="18" charset="0"/>
              </a:rPr>
              <a:t>Dopo aver diviso gli alunni in due gruppi, ad ognuno viene dato un numero. Al via dell’insegnante i bambini corrono verso il centro della palestra gridando il loro numero. Lo scopo del gioco è trovare il compagno con lo stesso numero e sedersi a terra. Gli ultimi due che si trovano vengono eliminati. Dopo vari turni, la coppia che rimane vince il gioco.  </a:t>
            </a:r>
          </a:p>
        </p:txBody>
      </p:sp>
      <p:pic>
        <p:nvPicPr>
          <p:cNvPr id="4" name="Immagine 3" descr="D:\scuola jonathan\progetto inclusione\foto\foto progetto inclusione\20151211_091533.jpg"/>
          <p:cNvPicPr/>
          <p:nvPr/>
        </p:nvPicPr>
        <p:blipFill>
          <a:blip r:embed="rId3" cstate="email">
            <a:extLst>
              <a:ext uri="{28A0092B-C50C-407E-A947-70E740481C1C}"/>
            </a:extLst>
          </a:blip>
          <a:srcRect/>
          <a:stretch>
            <a:fillRect/>
          </a:stretch>
        </p:blipFill>
        <p:spPr bwMode="auto">
          <a:xfrm>
            <a:off x="3571868" y="3286124"/>
            <a:ext cx="4608195" cy="2786082"/>
          </a:xfrm>
          <a:prstGeom prst="rect">
            <a:avLst/>
          </a:prstGeom>
          <a:solidFill>
            <a:srgbClr val="FFFFFF">
              <a:shade val="85000"/>
            </a:srgbClr>
          </a:solidFill>
          <a:ln w="88900" cap="sq">
            <a:solidFill>
              <a:srgbClr val="FF66CC"/>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5365" name="Rectangle 1"/>
          <p:cNvSpPr>
            <a:spLocks noChangeArrowheads="1"/>
          </p:cNvSpPr>
          <p:nvPr/>
        </p:nvSpPr>
        <p:spPr bwMode="auto">
          <a:xfrm>
            <a:off x="785813" y="500063"/>
            <a:ext cx="2428875" cy="369887"/>
          </a:xfrm>
          <a:prstGeom prst="rect">
            <a:avLst/>
          </a:prstGeom>
          <a:noFill/>
          <a:ln w="9525">
            <a:noFill/>
            <a:miter lim="800000"/>
            <a:headEnd/>
            <a:tailEnd/>
          </a:ln>
        </p:spPr>
        <p:txBody>
          <a:bodyPr anchor="ctr">
            <a:spAutoFit/>
          </a:bodyPr>
          <a:lstStyle/>
          <a:p>
            <a:r>
              <a:rPr lang="it-IT" b="1">
                <a:latin typeface="Calibri" pitchFamily="34" charset="0"/>
                <a:ea typeface="Calibri" pitchFamily="34" charset="0"/>
                <a:cs typeface="Times New Roman" pitchFamily="18" charset="0"/>
              </a:rPr>
              <a:t>“COPPIE DI NUMERI”</a:t>
            </a:r>
            <a:endParaRPr lang="it-IT" sz="3200">
              <a:ea typeface="Calibri" pitchFamily="34" charset="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ttangolo 1"/>
          <p:cNvSpPr>
            <a:spLocks noChangeArrowheads="1"/>
          </p:cNvSpPr>
          <p:nvPr/>
        </p:nvSpPr>
        <p:spPr bwMode="auto">
          <a:xfrm>
            <a:off x="611188" y="500063"/>
            <a:ext cx="6481762" cy="366712"/>
          </a:xfrm>
          <a:prstGeom prst="rect">
            <a:avLst/>
          </a:prstGeom>
          <a:noFill/>
          <a:ln w="9525">
            <a:noFill/>
            <a:miter lim="800000"/>
            <a:headEnd/>
            <a:tailEnd/>
          </a:ln>
        </p:spPr>
        <p:txBody>
          <a:bodyPr>
            <a:spAutoFit/>
          </a:bodyPr>
          <a:lstStyle/>
          <a:p>
            <a:pPr algn="ctr"/>
            <a:r>
              <a:rPr lang="it-IT" b="1">
                <a:latin typeface="Century Schoolbook" pitchFamily="18" charset="0"/>
              </a:rPr>
              <a:t>“A spasso con il Signor Dieci nel mondo delle fate”</a:t>
            </a:r>
            <a:endParaRPr lang="it-IT">
              <a:latin typeface="Century Schoolbook" pitchFamily="18" charset="0"/>
            </a:endParaRPr>
          </a:p>
        </p:txBody>
      </p:sp>
      <p:pic>
        <p:nvPicPr>
          <p:cNvPr id="4" name="Immagine 3" descr="D:\scuola jonathan\progetto inclusione\foto\foto progetto inclusione\IMG_0201.jpg"/>
          <p:cNvPicPr/>
          <p:nvPr/>
        </p:nvPicPr>
        <p:blipFill>
          <a:blip r:embed="rId2" cstate="email">
            <a:extLst>
              <a:ext uri="{28A0092B-C50C-407E-A947-70E740481C1C}"/>
            </a:extLst>
          </a:blip>
          <a:srcRect/>
          <a:stretch>
            <a:fillRect/>
          </a:stretch>
        </p:blipFill>
        <p:spPr bwMode="auto">
          <a:xfrm>
            <a:off x="2238684" y="1079483"/>
            <a:ext cx="5488957" cy="2753483"/>
          </a:xfrm>
          <a:prstGeom prst="rect">
            <a:avLst/>
          </a:prstGeom>
          <a:solidFill>
            <a:srgbClr val="FFFFFF">
              <a:shade val="85000"/>
            </a:srgbClr>
          </a:solidFill>
          <a:ln w="88900" cap="sq">
            <a:solidFill>
              <a:srgbClr val="66FFCC"/>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6388" name="Rectangle 1"/>
          <p:cNvSpPr>
            <a:spLocks noChangeArrowheads="1"/>
          </p:cNvSpPr>
          <p:nvPr/>
        </p:nvSpPr>
        <p:spPr bwMode="auto">
          <a:xfrm>
            <a:off x="571500" y="4152900"/>
            <a:ext cx="8001000" cy="2289175"/>
          </a:xfrm>
          <a:prstGeom prst="rect">
            <a:avLst/>
          </a:prstGeom>
          <a:solidFill>
            <a:schemeClr val="bg1"/>
          </a:solidFill>
          <a:ln w="9525">
            <a:noFill/>
            <a:miter lim="800000"/>
            <a:headEnd/>
            <a:tailEnd/>
          </a:ln>
        </p:spPr>
        <p:txBody>
          <a:bodyPr anchor="ctr">
            <a:spAutoFit/>
          </a:bodyPr>
          <a:lstStyle/>
          <a:p>
            <a:pPr algn="just"/>
            <a:r>
              <a:rPr lang="it-IT">
                <a:latin typeface="Times New Roman" pitchFamily="18" charset="0"/>
                <a:ea typeface="Calibri" pitchFamily="34" charset="0"/>
                <a:cs typeface="Times New Roman" pitchFamily="18" charset="0"/>
              </a:rPr>
              <a:t>Divisi in due squadre, maschi contro femmine, gli alunni diventano delle pedine umane. Chi arriva prima al numero 10 vince la partita.</a:t>
            </a:r>
            <a:endParaRPr lang="it-IT">
              <a:latin typeface="Times New Roman" pitchFamily="18" charset="0"/>
              <a:ea typeface="Calibri" pitchFamily="34" charset="0"/>
              <a:cs typeface="Arial" charset="0"/>
            </a:endParaRPr>
          </a:p>
          <a:p>
            <a:pPr algn="just" eaLnBrk="0" hangingPunct="0"/>
            <a:r>
              <a:rPr lang="it-IT">
                <a:latin typeface="Times New Roman" pitchFamily="18" charset="0"/>
                <a:ea typeface="Calibri" pitchFamily="34" charset="0"/>
                <a:cs typeface="Times New Roman" pitchFamily="18" charset="0"/>
              </a:rPr>
              <a:t>Al posto del classico dado, gli alunni si muovono lungo la linea dei numeri estraendo delle carte gioco che richiedono di effettuare semplici addizioni e sottrazioni attraverso dei salti. Nella casella finale c’è una prova da superare per aggiudicarsi la vittoria: la squadra dovrà trovare i “fratellini del numero 10” e riportarli da lui. Questi sono nascosti nella stanza ed occorre effettuare una caccia al tesoro per trovarli. Chi supera più prove vince la gara.</a:t>
            </a:r>
            <a:endParaRPr lang="it-IT">
              <a:latin typeface="Times New Roman" pitchFamily="18" charset="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scuola jonathan\progetto inclusione\foto\foto progetto inclusione\IMG_0221.jpg"/>
          <p:cNvPicPr/>
          <p:nvPr/>
        </p:nvPicPr>
        <p:blipFill rotWithShape="1">
          <a:blip r:embed="rId2" cstate="email">
            <a:extLst>
              <a:ext uri="{28A0092B-C50C-407E-A947-70E740481C1C}"/>
            </a:extLst>
          </a:blip>
          <a:srcRect/>
          <a:stretch/>
        </p:blipFill>
        <p:spPr bwMode="auto">
          <a:xfrm>
            <a:off x="2428860" y="2714620"/>
            <a:ext cx="6072230" cy="3357586"/>
          </a:xfrm>
          <a:prstGeom prst="rect">
            <a:avLst/>
          </a:prstGeom>
          <a:solidFill>
            <a:srgbClr val="FFFFFF">
              <a:shade val="85000"/>
            </a:srgbClr>
          </a:solidFill>
          <a:ln w="88900" cap="sq">
            <a:solidFill>
              <a:srgbClr val="FFC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extLst>
        </p:spPr>
      </p:pic>
      <p:pic>
        <p:nvPicPr>
          <p:cNvPr id="3" name="Immagine 2" descr="D:\scuola jonathan\progetto inclusione\foto\foto progetto inclusione\IMG_0226.jpg"/>
          <p:cNvPicPr/>
          <p:nvPr/>
        </p:nvPicPr>
        <p:blipFill>
          <a:blip r:embed="rId3" cstate="email">
            <a:extLst>
              <a:ext uri="{28A0092B-C50C-407E-A947-70E740481C1C}"/>
            </a:extLst>
          </a:blip>
          <a:srcRect/>
          <a:stretch>
            <a:fillRect/>
          </a:stretch>
        </p:blipFill>
        <p:spPr bwMode="auto">
          <a:xfrm>
            <a:off x="571473" y="428604"/>
            <a:ext cx="5143535" cy="3357586"/>
          </a:xfrm>
          <a:prstGeom prst="rect">
            <a:avLst/>
          </a:prstGeom>
          <a:solidFill>
            <a:srgbClr val="FFFFFF">
              <a:shade val="85000"/>
            </a:srgbClr>
          </a:solidFill>
          <a:ln w="88900" cap="sq">
            <a:solidFill>
              <a:srgbClr val="FFFF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642938" y="400050"/>
            <a:ext cx="5643562" cy="369888"/>
          </a:xfrm>
          <a:prstGeom prst="rect">
            <a:avLst/>
          </a:prstGeom>
          <a:noFill/>
          <a:ln w="9525">
            <a:noFill/>
            <a:miter lim="800000"/>
            <a:headEnd/>
            <a:tailEnd/>
          </a:ln>
        </p:spPr>
        <p:txBody>
          <a:bodyPr anchor="ctr">
            <a:spAutoFit/>
          </a:bodyPr>
          <a:lstStyle/>
          <a:p>
            <a:pPr algn="ctr"/>
            <a:r>
              <a:rPr lang="it-IT" b="1">
                <a:latin typeface="Calibri" pitchFamily="34" charset="0"/>
                <a:ea typeface="Calibri" pitchFamily="34" charset="0"/>
                <a:cs typeface="Times New Roman" pitchFamily="18" charset="0"/>
              </a:rPr>
              <a:t>“LUPO MANGIA NUMERI ”</a:t>
            </a:r>
            <a:endParaRPr lang="it-IT" sz="3200">
              <a:ea typeface="Calibri" pitchFamily="34" charset="0"/>
              <a:cs typeface="Arial" charset="0"/>
            </a:endParaRPr>
          </a:p>
        </p:txBody>
      </p:sp>
      <p:sp>
        <p:nvSpPr>
          <p:cNvPr id="18435" name="Rectangle 2"/>
          <p:cNvSpPr>
            <a:spLocks noChangeArrowheads="1"/>
          </p:cNvSpPr>
          <p:nvPr/>
        </p:nvSpPr>
        <p:spPr bwMode="auto">
          <a:xfrm>
            <a:off x="611188" y="836613"/>
            <a:ext cx="7643812" cy="2838450"/>
          </a:xfrm>
          <a:prstGeom prst="rect">
            <a:avLst/>
          </a:prstGeom>
          <a:noFill/>
          <a:ln w="9525">
            <a:noFill/>
            <a:miter lim="800000"/>
            <a:headEnd/>
            <a:tailEnd/>
          </a:ln>
        </p:spPr>
        <p:txBody>
          <a:bodyPr anchor="ctr">
            <a:spAutoFit/>
          </a:bodyPr>
          <a:lstStyle/>
          <a:p>
            <a:r>
              <a:rPr lang="it-IT">
                <a:latin typeface="Times New Roman" pitchFamily="18" charset="0"/>
                <a:ea typeface="Calibri" pitchFamily="34" charset="0"/>
                <a:cs typeface="Times New Roman" pitchFamily="18" charset="0"/>
              </a:rPr>
              <a:t>Nel bosco dei numeri c’è un lupo cattivo. Ad ogni alunno viene assegnato un numero. Dall’altra parte della palestra c’è il lupo (rappresentato dall’insegnante di sostegno) che li attende insieme al suo aiutante (un loro compagno).</a:t>
            </a:r>
          </a:p>
          <a:p>
            <a:pPr eaLnBrk="0" hangingPunct="0"/>
            <a:r>
              <a:rPr lang="it-IT">
                <a:latin typeface="Times New Roman" pitchFamily="18" charset="0"/>
                <a:ea typeface="Calibri" pitchFamily="34" charset="0"/>
                <a:cs typeface="Times New Roman" pitchFamily="18" charset="0"/>
              </a:rPr>
              <a:t>Al via i bambini passeggiano verso la tana del lupo cantando una canzoncina per svegliarlo. Quando arrivano gridano insieme: “Lupo hai Fame? Chi vuoi mangiare?”. Il lupo darà varie risposte. Ad esempio “Voglio mangiare i numeri maggiori di 5”, oppure, “Voglio mangiare i numeri minori di 10” e così via. I bambini che sono stati chiamati scappano verso la tana per mettersi in salvo.  Quelli che vengono toccati dal lupo prima di raggiungerla diventano a loro volta lupi. Chi non viene catturato, vince la partita.</a:t>
            </a:r>
            <a:r>
              <a:rPr lang="it-IT">
                <a:latin typeface="Times New Roman" pitchFamily="18" charset="0"/>
                <a:ea typeface="Calibri" pitchFamily="34" charset="0"/>
                <a:cs typeface="Arial" charset="0"/>
              </a:rPr>
              <a:t> </a:t>
            </a:r>
          </a:p>
        </p:txBody>
      </p:sp>
      <p:pic>
        <p:nvPicPr>
          <p:cNvPr id="4" name="Immagine 3"/>
          <p:cNvPicPr/>
          <p:nvPr/>
        </p:nvPicPr>
        <p:blipFill rotWithShape="1">
          <a:blip r:embed="rId2" cstate="email">
            <a:extLst>
              <a:ext uri="{28A0092B-C50C-407E-A947-70E740481C1C}"/>
            </a:extLst>
          </a:blip>
          <a:srcRect/>
          <a:stretch/>
        </p:blipFill>
        <p:spPr>
          <a:xfrm>
            <a:off x="1805168" y="3805478"/>
            <a:ext cx="5714639" cy="2579575"/>
          </a:xfrm>
          <a:prstGeom prst="rect">
            <a:avLst/>
          </a:prstGeom>
          <a:solidFill>
            <a:srgbClr val="FFFFFF">
              <a:shade val="85000"/>
            </a:srgbClr>
          </a:solidFill>
          <a:ln w="88900" cap="sq">
            <a:solidFill>
              <a:srgbClr val="00B0F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magine 4" descr="20160616_101637.jpg"/>
          <p:cNvPicPr>
            <a:picLocks noChangeAspect="1"/>
          </p:cNvPicPr>
          <p:nvPr/>
        </p:nvPicPr>
        <p:blipFill>
          <a:blip r:embed="rId2" cstate="print"/>
          <a:srcRect/>
          <a:stretch>
            <a:fillRect/>
          </a:stretch>
        </p:blipFill>
        <p:spPr bwMode="auto">
          <a:xfrm>
            <a:off x="234950" y="428625"/>
            <a:ext cx="8674100" cy="6072188"/>
          </a:xfrm>
          <a:prstGeom prst="rect">
            <a:avLst/>
          </a:prstGeom>
          <a:noFill/>
          <a:ln w="9525">
            <a:noFill/>
            <a:miter lim="800000"/>
            <a:headEnd/>
            <a:tailEnd/>
          </a:ln>
        </p:spPr>
      </p:pic>
      <p:sp>
        <p:nvSpPr>
          <p:cNvPr id="7171" name="Sottotitolo 2"/>
          <p:cNvSpPr>
            <a:spLocks noGrp="1"/>
          </p:cNvSpPr>
          <p:nvPr>
            <p:ph type="subTitle" idx="1"/>
          </p:nvPr>
        </p:nvSpPr>
        <p:spPr>
          <a:xfrm>
            <a:off x="1285875" y="500063"/>
            <a:ext cx="6557963" cy="2857500"/>
          </a:xfrm>
        </p:spPr>
        <p:txBody>
          <a:bodyPr rtlCol="0">
            <a:normAutofit/>
          </a:bodyPr>
          <a:lstStyle/>
          <a:p>
            <a:pPr eaLnBrk="1" fontAlgn="auto" hangingPunct="1">
              <a:spcAft>
                <a:spcPts val="0"/>
              </a:spcAft>
              <a:buFont typeface="Arial" pitchFamily="34" charset="0"/>
              <a:buNone/>
              <a:defRPr/>
            </a:pPr>
            <a:r>
              <a:rPr lang="it-IT" smtClean="0">
                <a:solidFill>
                  <a:srgbClr val="002060"/>
                </a:solidFill>
              </a:rPr>
              <a:t>SCUOLA PRIMARIA </a:t>
            </a:r>
          </a:p>
          <a:p>
            <a:pPr eaLnBrk="1" fontAlgn="auto" hangingPunct="1">
              <a:spcAft>
                <a:spcPts val="0"/>
              </a:spcAft>
              <a:buFont typeface="Arial" pitchFamily="34" charset="0"/>
              <a:buNone/>
              <a:defRPr/>
            </a:pPr>
            <a:r>
              <a:rPr lang="it-IT" smtClean="0">
                <a:solidFill>
                  <a:srgbClr val="002060"/>
                </a:solidFill>
              </a:rPr>
              <a:t>PLESSI :</a:t>
            </a:r>
          </a:p>
          <a:p>
            <a:pPr eaLnBrk="1" fontAlgn="auto" hangingPunct="1">
              <a:spcAft>
                <a:spcPts val="0"/>
              </a:spcAft>
              <a:buFont typeface="Arial" pitchFamily="34" charset="0"/>
              <a:buNone/>
              <a:defRPr/>
            </a:pPr>
            <a:r>
              <a:rPr lang="it-IT" smtClean="0">
                <a:solidFill>
                  <a:srgbClr val="002060"/>
                </a:solidFill>
              </a:rPr>
              <a:t>“A. FRANK” </a:t>
            </a:r>
          </a:p>
          <a:p>
            <a:pPr eaLnBrk="1" fontAlgn="auto" hangingPunct="1">
              <a:spcAft>
                <a:spcPts val="0"/>
              </a:spcAft>
              <a:buFont typeface="Arial" pitchFamily="34" charset="0"/>
              <a:buNone/>
              <a:defRPr/>
            </a:pPr>
            <a:r>
              <a:rPr lang="it-IT" smtClean="0">
                <a:solidFill>
                  <a:srgbClr val="002060"/>
                </a:solidFill>
              </a:rPr>
              <a:t>“C. URBANI”</a:t>
            </a:r>
          </a:p>
          <a:p>
            <a:pPr eaLnBrk="1" fontAlgn="auto" hangingPunct="1">
              <a:spcAft>
                <a:spcPts val="0"/>
              </a:spcAft>
              <a:buFont typeface="Arial" pitchFamily="34" charset="0"/>
              <a:buNone/>
              <a:defRPr/>
            </a:pPr>
            <a:r>
              <a:rPr lang="it-IT" smtClean="0">
                <a:solidFill>
                  <a:srgbClr val="002060"/>
                </a:solidFill>
              </a:rPr>
              <a:t>“G. NATALI”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ttangolo 1"/>
          <p:cNvSpPr>
            <a:spLocks noChangeArrowheads="1"/>
          </p:cNvSpPr>
          <p:nvPr/>
        </p:nvSpPr>
        <p:spPr bwMode="auto">
          <a:xfrm>
            <a:off x="2786063" y="214313"/>
            <a:ext cx="2786062" cy="369887"/>
          </a:xfrm>
          <a:prstGeom prst="rect">
            <a:avLst/>
          </a:prstGeom>
          <a:noFill/>
          <a:ln w="9525">
            <a:noFill/>
            <a:miter lim="800000"/>
            <a:headEnd/>
            <a:tailEnd/>
          </a:ln>
        </p:spPr>
        <p:txBody>
          <a:bodyPr>
            <a:spAutoFit/>
          </a:bodyPr>
          <a:lstStyle/>
          <a:p>
            <a:pPr algn="ctr"/>
            <a:r>
              <a:rPr lang="it-IT" b="1">
                <a:latin typeface="Century Schoolbook" pitchFamily="18" charset="0"/>
              </a:rPr>
              <a:t>CLASSI PRIME</a:t>
            </a:r>
            <a:endParaRPr lang="it-IT">
              <a:latin typeface="Century Schoolbook" pitchFamily="18" charset="0"/>
            </a:endParaRPr>
          </a:p>
        </p:txBody>
      </p:sp>
      <p:pic>
        <p:nvPicPr>
          <p:cNvPr id="3" name="Immagine 2" descr="WP_20151215_09_11_42_Pro.jpg"/>
          <p:cNvPicPr/>
          <p:nvPr/>
        </p:nvPicPr>
        <p:blipFill>
          <a:blip r:embed="rId2" cstate="email"/>
          <a:srcRect/>
          <a:stretch>
            <a:fillRect/>
          </a:stretch>
        </p:blipFill>
        <p:spPr>
          <a:xfrm>
            <a:off x="1214414" y="714356"/>
            <a:ext cx="2214578" cy="3071834"/>
          </a:xfrm>
          <a:prstGeom prst="rect">
            <a:avLst/>
          </a:prstGeom>
          <a:solidFill>
            <a:srgbClr val="FFFFFF">
              <a:shade val="85000"/>
            </a:srgbClr>
          </a:solidFill>
          <a:ln w="88900" cap="sq">
            <a:solidFill>
              <a:srgbClr val="FFFF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100" name="Rettangolo 3"/>
          <p:cNvSpPr>
            <a:spLocks noChangeArrowheads="1"/>
          </p:cNvSpPr>
          <p:nvPr/>
        </p:nvSpPr>
        <p:spPr bwMode="auto">
          <a:xfrm>
            <a:off x="214313" y="3857625"/>
            <a:ext cx="4143375" cy="366713"/>
          </a:xfrm>
          <a:prstGeom prst="rect">
            <a:avLst/>
          </a:prstGeom>
          <a:noFill/>
          <a:ln w="9525">
            <a:noFill/>
            <a:miter lim="800000"/>
            <a:headEnd/>
            <a:tailEnd/>
          </a:ln>
        </p:spPr>
        <p:txBody>
          <a:bodyPr>
            <a:spAutoFit/>
          </a:bodyPr>
          <a:lstStyle/>
          <a:p>
            <a:r>
              <a:rPr lang="it-IT">
                <a:latin typeface="Times New Roman" pitchFamily="18" charset="0"/>
              </a:rPr>
              <a:t>Sarà… maggiore, minore o uguale???</a:t>
            </a:r>
          </a:p>
        </p:txBody>
      </p:sp>
      <p:pic>
        <p:nvPicPr>
          <p:cNvPr id="5" name="Immagine 4" descr="WP_20151215_09_22_39_Pro.jpg"/>
          <p:cNvPicPr/>
          <p:nvPr/>
        </p:nvPicPr>
        <p:blipFill>
          <a:blip r:embed="rId3" cstate="email"/>
          <a:stretch>
            <a:fillRect/>
          </a:stretch>
        </p:blipFill>
        <p:spPr>
          <a:xfrm>
            <a:off x="4429124" y="2643182"/>
            <a:ext cx="3714776" cy="2143140"/>
          </a:xfrm>
          <a:prstGeom prst="rect">
            <a:avLst/>
          </a:prstGeom>
          <a:solidFill>
            <a:srgbClr val="FFFFFF">
              <a:shade val="85000"/>
            </a:srgbClr>
          </a:solidFill>
          <a:ln w="88900" cap="sq">
            <a:solidFill>
              <a:srgbClr val="FFFF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102" name="Rectangle 1"/>
          <p:cNvSpPr>
            <a:spLocks noChangeArrowheads="1"/>
          </p:cNvSpPr>
          <p:nvPr/>
        </p:nvSpPr>
        <p:spPr bwMode="auto">
          <a:xfrm>
            <a:off x="3857625" y="1716088"/>
            <a:ext cx="2679700" cy="366712"/>
          </a:xfrm>
          <a:prstGeom prst="rect">
            <a:avLst/>
          </a:prstGeom>
          <a:noFill/>
          <a:ln w="9525">
            <a:noFill/>
            <a:miter lim="800000"/>
            <a:headEnd/>
            <a:tailEnd/>
          </a:ln>
        </p:spPr>
        <p:txBody>
          <a:bodyPr wrap="none" anchor="ctr">
            <a:spAutoFit/>
          </a:bodyPr>
          <a:lstStyle/>
          <a:p>
            <a:r>
              <a:rPr lang="it-IT">
                <a:latin typeface="Times New Roman" pitchFamily="18" charset="0"/>
                <a:ea typeface="Cambria" pitchFamily="18" charset="0"/>
                <a:cs typeface="Times New Roman" pitchFamily="18" charset="0"/>
              </a:rPr>
              <a:t>Giochiamo con le quantità!</a:t>
            </a:r>
            <a:endParaRPr lang="it-IT">
              <a:ea typeface="Cambria" pitchFamily="18" charset="0"/>
              <a:cs typeface="Arial" charset="0"/>
            </a:endParaRPr>
          </a:p>
        </p:txBody>
      </p:sp>
      <p:sp>
        <p:nvSpPr>
          <p:cNvPr id="4103" name="Rettangolo 6"/>
          <p:cNvSpPr>
            <a:spLocks noChangeArrowheads="1"/>
          </p:cNvSpPr>
          <p:nvPr/>
        </p:nvSpPr>
        <p:spPr bwMode="auto">
          <a:xfrm>
            <a:off x="4286250" y="5286375"/>
            <a:ext cx="2654300" cy="366713"/>
          </a:xfrm>
          <a:prstGeom prst="rect">
            <a:avLst/>
          </a:prstGeom>
          <a:noFill/>
          <a:ln w="9525">
            <a:noFill/>
            <a:miter lim="800000"/>
            <a:headEnd/>
            <a:tailEnd/>
          </a:ln>
        </p:spPr>
        <p:txBody>
          <a:bodyPr wrap="none">
            <a:spAutoFit/>
          </a:bodyPr>
          <a:lstStyle/>
          <a:p>
            <a:r>
              <a:rPr lang="it-IT">
                <a:latin typeface="Times New Roman" pitchFamily="18" charset="0"/>
              </a:rPr>
              <a:t>Le nostre prime somme!!!!</a:t>
            </a:r>
          </a:p>
        </p:txBody>
      </p:sp>
      <p:pic>
        <p:nvPicPr>
          <p:cNvPr id="8" name="Immagine 7" descr="WP_20151215_09_49_21_Pro.jpg"/>
          <p:cNvPicPr/>
          <p:nvPr/>
        </p:nvPicPr>
        <p:blipFill>
          <a:blip r:embed="rId4" cstate="email"/>
          <a:srcRect/>
          <a:stretch>
            <a:fillRect/>
          </a:stretch>
        </p:blipFill>
        <p:spPr>
          <a:xfrm>
            <a:off x="785786" y="4572008"/>
            <a:ext cx="3143272" cy="1785950"/>
          </a:xfrm>
          <a:prstGeom prst="rect">
            <a:avLst/>
          </a:prstGeom>
          <a:solidFill>
            <a:srgbClr val="FFFFFF">
              <a:shade val="85000"/>
            </a:srgbClr>
          </a:solidFill>
          <a:ln w="88900" cap="sq">
            <a:solidFill>
              <a:srgbClr val="FFFF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105" name="Rettangolo 8"/>
          <p:cNvSpPr>
            <a:spLocks noChangeArrowheads="1"/>
          </p:cNvSpPr>
          <p:nvPr/>
        </p:nvSpPr>
        <p:spPr bwMode="auto">
          <a:xfrm>
            <a:off x="3500438" y="571500"/>
            <a:ext cx="1246187" cy="369888"/>
          </a:xfrm>
          <a:prstGeom prst="rect">
            <a:avLst/>
          </a:prstGeom>
          <a:noFill/>
          <a:ln w="9525">
            <a:noFill/>
            <a:miter lim="800000"/>
            <a:headEnd/>
            <a:tailEnd/>
          </a:ln>
        </p:spPr>
        <p:txBody>
          <a:bodyPr wrap="none">
            <a:spAutoFit/>
          </a:bodyPr>
          <a:lstStyle/>
          <a:p>
            <a:pPr algn="ctr"/>
            <a:r>
              <a:rPr lang="it-IT" b="1">
                <a:latin typeface="Century Schoolbook" pitchFamily="18" charset="0"/>
              </a:rPr>
              <a:t>G. Natali</a:t>
            </a:r>
            <a:endParaRPr lang="it-IT">
              <a:latin typeface="Century Schoolbook"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WP_20160531_08_48_48_Pro.jpg"/>
          <p:cNvPicPr>
            <a:picLocks noGrp="1"/>
          </p:cNvPicPr>
          <p:nvPr>
            <p:ph sz="quarter" idx="1"/>
          </p:nvPr>
        </p:nvPicPr>
        <p:blipFill>
          <a:blip r:embed="rId2" cstate="email"/>
          <a:srcRect/>
          <a:stretch>
            <a:fillRect/>
          </a:stretch>
        </p:blipFill>
        <p:spPr>
          <a:xfrm>
            <a:off x="571472" y="1071546"/>
            <a:ext cx="2357454" cy="3357586"/>
          </a:xfrm>
          <a:solidFill>
            <a:srgbClr val="FFFFFF">
              <a:shade val="85000"/>
            </a:srgbClr>
          </a:solidFill>
          <a:ln w="88900" cap="sq">
            <a:solidFill>
              <a:srgbClr val="66FFCC"/>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123" name="Rectangle 1"/>
          <p:cNvSpPr>
            <a:spLocks noChangeArrowheads="1"/>
          </p:cNvSpPr>
          <p:nvPr/>
        </p:nvSpPr>
        <p:spPr bwMode="auto">
          <a:xfrm>
            <a:off x="4929188" y="428625"/>
            <a:ext cx="4000500" cy="369888"/>
          </a:xfrm>
          <a:prstGeom prst="rect">
            <a:avLst/>
          </a:prstGeom>
          <a:noFill/>
          <a:ln w="9525">
            <a:noFill/>
            <a:miter lim="800000"/>
            <a:headEnd/>
            <a:tailEnd/>
          </a:ln>
        </p:spPr>
        <p:txBody>
          <a:bodyPr anchor="ctr">
            <a:spAutoFit/>
          </a:bodyPr>
          <a:lstStyle/>
          <a:p>
            <a:pPr algn="ctr"/>
            <a:r>
              <a:rPr lang="it-IT">
                <a:latin typeface="Times New Roman" pitchFamily="18" charset="0"/>
                <a:ea typeface="Cambria" pitchFamily="18" charset="0"/>
                <a:cs typeface="Times New Roman" pitchFamily="18" charset="0"/>
              </a:rPr>
              <a:t>Ora saltando… contiamo da 20 a 1!!!!</a:t>
            </a:r>
            <a:endParaRPr lang="it-IT">
              <a:latin typeface="Times New Roman" pitchFamily="18" charset="0"/>
              <a:ea typeface="Cambria" pitchFamily="18" charset="0"/>
              <a:cs typeface="Arial" charset="0"/>
            </a:endParaRPr>
          </a:p>
        </p:txBody>
      </p:sp>
      <p:pic>
        <p:nvPicPr>
          <p:cNvPr id="6" name="Immagine 5" descr="WP_20160531_09_25_35_Pro.jpg"/>
          <p:cNvPicPr/>
          <p:nvPr/>
        </p:nvPicPr>
        <p:blipFill>
          <a:blip r:embed="rId3" cstate="email"/>
          <a:stretch>
            <a:fillRect/>
          </a:stretch>
        </p:blipFill>
        <p:spPr>
          <a:xfrm>
            <a:off x="5765807" y="1149332"/>
            <a:ext cx="2428892" cy="4000527"/>
          </a:xfrm>
          <a:prstGeom prst="rect">
            <a:avLst/>
          </a:prstGeom>
          <a:solidFill>
            <a:srgbClr val="FFFFFF">
              <a:shade val="85000"/>
            </a:srgbClr>
          </a:solidFill>
          <a:ln w="88900" cap="sq">
            <a:solidFill>
              <a:srgbClr val="66FFCC"/>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125" name="Rettangolo 6"/>
          <p:cNvSpPr>
            <a:spLocks noChangeArrowheads="1"/>
          </p:cNvSpPr>
          <p:nvPr/>
        </p:nvSpPr>
        <p:spPr bwMode="auto">
          <a:xfrm>
            <a:off x="3348038" y="2060575"/>
            <a:ext cx="1892300" cy="366713"/>
          </a:xfrm>
          <a:prstGeom prst="rect">
            <a:avLst/>
          </a:prstGeom>
          <a:noFill/>
          <a:ln w="9525">
            <a:noFill/>
            <a:miter lim="800000"/>
            <a:headEnd/>
            <a:tailEnd/>
          </a:ln>
        </p:spPr>
        <p:txBody>
          <a:bodyPr wrap="none">
            <a:spAutoFit/>
          </a:bodyPr>
          <a:lstStyle/>
          <a:p>
            <a:r>
              <a:rPr lang="it-IT">
                <a:latin typeface="Times New Roman" pitchFamily="18" charset="0"/>
                <a:ea typeface="Cambria" pitchFamily="18" charset="0"/>
                <a:cs typeface="Times New Roman" pitchFamily="18" charset="0"/>
              </a:rPr>
              <a:t>Gli amici del 10!!!</a:t>
            </a:r>
            <a:endParaRPr lang="it-IT">
              <a:ea typeface="Cambria" pitchFamily="18" charset="0"/>
              <a:cs typeface="Arial" charset="0"/>
            </a:endParaRPr>
          </a:p>
        </p:txBody>
      </p:sp>
      <p:pic>
        <p:nvPicPr>
          <p:cNvPr id="8" name="Immagine 7" descr="WP_20160531_09_16_34_Pro.jpg"/>
          <p:cNvPicPr/>
          <p:nvPr/>
        </p:nvPicPr>
        <p:blipFill>
          <a:blip r:embed="rId4" cstate="email"/>
          <a:stretch>
            <a:fillRect/>
          </a:stretch>
        </p:blipFill>
        <p:spPr>
          <a:xfrm>
            <a:off x="3143240" y="2643182"/>
            <a:ext cx="2357454" cy="3714776"/>
          </a:xfrm>
          <a:prstGeom prst="rect">
            <a:avLst/>
          </a:prstGeom>
          <a:solidFill>
            <a:srgbClr val="FFFFFF">
              <a:shade val="85000"/>
            </a:srgbClr>
          </a:solidFill>
          <a:ln w="88900" cap="sq">
            <a:solidFill>
              <a:srgbClr val="66FFCC"/>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127" name="CasellaDiTesto 9"/>
          <p:cNvSpPr txBox="1">
            <a:spLocks noChangeArrowheads="1"/>
          </p:cNvSpPr>
          <p:nvPr/>
        </p:nvSpPr>
        <p:spPr bwMode="auto">
          <a:xfrm>
            <a:off x="571500" y="571500"/>
            <a:ext cx="2643188" cy="366713"/>
          </a:xfrm>
          <a:prstGeom prst="rect">
            <a:avLst/>
          </a:prstGeom>
          <a:noFill/>
          <a:ln w="9525">
            <a:noFill/>
            <a:miter lim="800000"/>
            <a:headEnd/>
            <a:tailEnd/>
          </a:ln>
        </p:spPr>
        <p:txBody>
          <a:bodyPr>
            <a:spAutoFit/>
          </a:bodyPr>
          <a:lstStyle/>
          <a:p>
            <a:r>
              <a:rPr lang="it-IT">
                <a:latin typeface="Times New Roman" pitchFamily="18" charset="0"/>
              </a:rPr>
              <a:t>Sommiamo i punti!!!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ttangolo 3"/>
          <p:cNvSpPr>
            <a:spLocks noChangeArrowheads="1"/>
          </p:cNvSpPr>
          <p:nvPr/>
        </p:nvSpPr>
        <p:spPr bwMode="auto">
          <a:xfrm>
            <a:off x="4037013" y="357188"/>
            <a:ext cx="1069975" cy="369887"/>
          </a:xfrm>
          <a:prstGeom prst="rect">
            <a:avLst/>
          </a:prstGeom>
          <a:noFill/>
          <a:ln w="9525">
            <a:noFill/>
            <a:miter lim="800000"/>
            <a:headEnd/>
            <a:tailEnd/>
          </a:ln>
        </p:spPr>
        <p:txBody>
          <a:bodyPr wrap="none">
            <a:spAutoFit/>
          </a:bodyPr>
          <a:lstStyle/>
          <a:p>
            <a:r>
              <a:rPr lang="it-IT" b="1">
                <a:latin typeface="Century Schoolbook" pitchFamily="18" charset="0"/>
              </a:rPr>
              <a:t>C. Urbani</a:t>
            </a:r>
            <a:endParaRPr lang="it-IT">
              <a:latin typeface="Century Schoolbook" pitchFamily="18" charset="0"/>
            </a:endParaRPr>
          </a:p>
        </p:txBody>
      </p:sp>
      <p:sp>
        <p:nvSpPr>
          <p:cNvPr id="6147" name="Rettangolo 4"/>
          <p:cNvSpPr>
            <a:spLocks noChangeArrowheads="1"/>
          </p:cNvSpPr>
          <p:nvPr/>
        </p:nvSpPr>
        <p:spPr bwMode="auto">
          <a:xfrm>
            <a:off x="3492500" y="714375"/>
            <a:ext cx="2159000" cy="369888"/>
          </a:xfrm>
          <a:prstGeom prst="rect">
            <a:avLst/>
          </a:prstGeom>
          <a:noFill/>
          <a:ln w="9525">
            <a:noFill/>
            <a:miter lim="800000"/>
            <a:headEnd/>
            <a:tailEnd/>
          </a:ln>
        </p:spPr>
        <p:txBody>
          <a:bodyPr wrap="none">
            <a:spAutoFit/>
          </a:bodyPr>
          <a:lstStyle/>
          <a:p>
            <a:r>
              <a:rPr lang="it-IT" b="1">
                <a:latin typeface="Century Schoolbook" pitchFamily="18" charset="0"/>
              </a:rPr>
              <a:t>“Le case dei numeri”</a:t>
            </a:r>
            <a:endParaRPr lang="it-IT">
              <a:latin typeface="Century Schoolbook" pitchFamily="18" charset="0"/>
            </a:endParaRPr>
          </a:p>
        </p:txBody>
      </p:sp>
      <p:pic>
        <p:nvPicPr>
          <p:cNvPr id="6" name="Immagine 5" descr="C:\Users\Gabriele\Desktop\MEASTRA GIGLIOLA\mate-gin\DSCN5449.JPG"/>
          <p:cNvPicPr/>
          <p:nvPr/>
        </p:nvPicPr>
        <p:blipFill>
          <a:blip r:embed="rId2" cstate="email"/>
          <a:srcRect/>
          <a:stretch>
            <a:fillRect/>
          </a:stretch>
        </p:blipFill>
        <p:spPr bwMode="auto">
          <a:xfrm>
            <a:off x="2574126" y="1214422"/>
            <a:ext cx="3995748" cy="2071692"/>
          </a:xfrm>
          <a:prstGeom prst="rect">
            <a:avLst/>
          </a:prstGeom>
          <a:solidFill>
            <a:srgbClr val="FFFFFF">
              <a:shade val="85000"/>
            </a:srgbClr>
          </a:solidFill>
          <a:ln w="88900" cap="sq">
            <a:solidFill>
              <a:schemeClr val="accent5">
                <a:lumMod val="60000"/>
                <a:lumOff val="4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149" name="Rectangle 2"/>
          <p:cNvSpPr>
            <a:spLocks noChangeArrowheads="1"/>
          </p:cNvSpPr>
          <p:nvPr/>
        </p:nvSpPr>
        <p:spPr bwMode="auto">
          <a:xfrm>
            <a:off x="606425" y="3400425"/>
            <a:ext cx="7931150" cy="641350"/>
          </a:xfrm>
          <a:prstGeom prst="rect">
            <a:avLst/>
          </a:prstGeom>
          <a:noFill/>
          <a:ln w="9525">
            <a:noFill/>
            <a:miter lim="800000"/>
            <a:headEnd/>
            <a:tailEnd/>
          </a:ln>
        </p:spPr>
        <p:txBody>
          <a:bodyPr anchor="ctr">
            <a:spAutoFit/>
          </a:bodyPr>
          <a:lstStyle/>
          <a:p>
            <a:pPr algn="just"/>
            <a:r>
              <a:rPr lang="it-IT">
                <a:latin typeface="Times New Roman" pitchFamily="18" charset="0"/>
                <a:ea typeface="Calibri" pitchFamily="34" charset="0"/>
                <a:cs typeface="Arial" charset="0"/>
              </a:rPr>
              <a:t>La classe viene divisa in due squadre e gli alunni di ciascuna hanno un cartellino con uno dei numeri (da 0 a 9) corrispondenti a quelli attaccati sui cerchi (le “case”).</a:t>
            </a:r>
          </a:p>
        </p:txBody>
      </p:sp>
      <p:pic>
        <p:nvPicPr>
          <p:cNvPr id="8" name="Immagine 7" descr="C:\Users\Gabriele\Desktop\MEASTRA GIGLIOLA\mate-gin\DSCN5464.JPG"/>
          <p:cNvPicPr/>
          <p:nvPr/>
        </p:nvPicPr>
        <p:blipFill>
          <a:blip r:embed="rId3" cstate="email"/>
          <a:srcRect/>
          <a:stretch>
            <a:fillRect/>
          </a:stretch>
        </p:blipFill>
        <p:spPr bwMode="auto">
          <a:xfrm>
            <a:off x="2668574" y="4151317"/>
            <a:ext cx="3857652" cy="2571744"/>
          </a:xfrm>
          <a:prstGeom prst="rect">
            <a:avLst/>
          </a:prstGeom>
          <a:solidFill>
            <a:srgbClr val="FFFFFF">
              <a:shade val="85000"/>
            </a:srgbClr>
          </a:solidFill>
          <a:ln w="88900" cap="sq">
            <a:solidFill>
              <a:schemeClr val="accent4">
                <a:lumMod val="60000"/>
                <a:lumOff val="4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ChangeArrowheads="1"/>
          </p:cNvSpPr>
          <p:nvPr/>
        </p:nvSpPr>
        <p:spPr bwMode="auto">
          <a:xfrm>
            <a:off x="500063" y="334963"/>
            <a:ext cx="7858125" cy="915987"/>
          </a:xfrm>
          <a:prstGeom prst="rect">
            <a:avLst/>
          </a:prstGeom>
          <a:noFill/>
          <a:ln w="9525">
            <a:noFill/>
            <a:miter lim="800000"/>
            <a:headEnd/>
            <a:tailEnd/>
          </a:ln>
        </p:spPr>
        <p:txBody>
          <a:bodyPr anchor="ctr">
            <a:spAutoFit/>
          </a:bodyPr>
          <a:lstStyle/>
          <a:p>
            <a:pPr algn="just"/>
            <a:r>
              <a:rPr lang="it-IT">
                <a:latin typeface="Times New Roman" pitchFamily="18" charset="0"/>
                <a:ea typeface="Calibri" pitchFamily="34" charset="0"/>
                <a:cs typeface="Arial" charset="0"/>
              </a:rPr>
              <a:t>La maestra batte un numero con un tamburello e l’alunno delle rispettive squadre che ha il numero chiamato, corre ad occupare il cerchio corrispondente e se è giusto guadagna un punto per la sua squadra.</a:t>
            </a:r>
          </a:p>
        </p:txBody>
      </p:sp>
      <p:pic>
        <p:nvPicPr>
          <p:cNvPr id="3" name="Immagine 2" descr="C:\Users\Gabriele\Desktop\MEASTRA GIGLIOLA\mate-gin\DSCN5457.JPG"/>
          <p:cNvPicPr/>
          <p:nvPr/>
        </p:nvPicPr>
        <p:blipFill>
          <a:blip r:embed="rId2" cstate="email"/>
          <a:srcRect/>
          <a:stretch>
            <a:fillRect/>
          </a:stretch>
        </p:blipFill>
        <p:spPr bwMode="auto">
          <a:xfrm>
            <a:off x="1500166" y="1428736"/>
            <a:ext cx="6143668" cy="3929090"/>
          </a:xfrm>
          <a:prstGeom prst="rect">
            <a:avLst/>
          </a:prstGeom>
          <a:solidFill>
            <a:srgbClr val="FFFFFF">
              <a:shade val="85000"/>
            </a:srgbClr>
          </a:solidFill>
          <a:ln w="88900" cap="sq">
            <a:solidFill>
              <a:schemeClr val="accent4">
                <a:lumMod val="60000"/>
                <a:lumOff val="4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172" name="Rectangle 2"/>
          <p:cNvSpPr>
            <a:spLocks noChangeArrowheads="1"/>
          </p:cNvSpPr>
          <p:nvPr/>
        </p:nvSpPr>
        <p:spPr bwMode="auto">
          <a:xfrm>
            <a:off x="857250" y="5572125"/>
            <a:ext cx="7429500" cy="369888"/>
          </a:xfrm>
          <a:prstGeom prst="rect">
            <a:avLst/>
          </a:prstGeom>
          <a:noFill/>
          <a:ln w="9525">
            <a:noFill/>
            <a:miter lim="800000"/>
            <a:headEnd/>
            <a:tailEnd/>
          </a:ln>
        </p:spPr>
        <p:txBody>
          <a:bodyPr anchor="ctr">
            <a:spAutoFit/>
          </a:bodyPr>
          <a:lstStyle/>
          <a:p>
            <a:pPr algn="just"/>
            <a:r>
              <a:rPr lang="it-IT">
                <a:latin typeface="Times New Roman" pitchFamily="18" charset="0"/>
                <a:ea typeface="Calibri" pitchFamily="34" charset="0"/>
                <a:cs typeface="Arial" charset="0"/>
              </a:rPr>
              <a:t>Vince la squadra che totalizza per prima il massimo dei punti stabiliti.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ttangolo 1"/>
          <p:cNvSpPr>
            <a:spLocks noChangeArrowheads="1"/>
          </p:cNvSpPr>
          <p:nvPr/>
        </p:nvSpPr>
        <p:spPr bwMode="auto">
          <a:xfrm>
            <a:off x="3714750" y="357188"/>
            <a:ext cx="1397000" cy="369887"/>
          </a:xfrm>
          <a:prstGeom prst="rect">
            <a:avLst/>
          </a:prstGeom>
          <a:noFill/>
          <a:ln w="9525">
            <a:noFill/>
            <a:miter lim="800000"/>
            <a:headEnd/>
            <a:tailEnd/>
          </a:ln>
        </p:spPr>
        <p:txBody>
          <a:bodyPr wrap="none">
            <a:spAutoFit/>
          </a:bodyPr>
          <a:lstStyle/>
          <a:p>
            <a:r>
              <a:rPr lang="it-IT" b="1">
                <a:latin typeface="Century Schoolbook" pitchFamily="18" charset="0"/>
              </a:rPr>
              <a:t>“I doni al re”</a:t>
            </a:r>
            <a:endParaRPr lang="it-IT">
              <a:latin typeface="Century Schoolbook" pitchFamily="18" charset="0"/>
            </a:endParaRPr>
          </a:p>
        </p:txBody>
      </p:sp>
      <p:pic>
        <p:nvPicPr>
          <p:cNvPr id="3" name="Immagine 2" descr="C:\Users\Gabriele\Desktop\MEASTRA GIGLIOLA\mate-gin\DSCN5616.JPG"/>
          <p:cNvPicPr/>
          <p:nvPr/>
        </p:nvPicPr>
        <p:blipFill>
          <a:blip r:embed="rId2" cstate="email"/>
          <a:srcRect/>
          <a:stretch>
            <a:fillRect/>
          </a:stretch>
        </p:blipFill>
        <p:spPr bwMode="auto">
          <a:xfrm>
            <a:off x="428596" y="714356"/>
            <a:ext cx="3786214" cy="2000264"/>
          </a:xfrm>
          <a:prstGeom prst="rect">
            <a:avLst/>
          </a:prstGeom>
          <a:solidFill>
            <a:srgbClr val="FFFFFF">
              <a:shade val="85000"/>
            </a:srgbClr>
          </a:solidFill>
          <a:ln w="88900" cap="sq">
            <a:solidFill>
              <a:schemeClr val="accent4">
                <a:lumMod val="60000"/>
                <a:lumOff val="4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196" name="Rectangle 1"/>
          <p:cNvSpPr>
            <a:spLocks noChangeArrowheads="1"/>
          </p:cNvSpPr>
          <p:nvPr/>
        </p:nvSpPr>
        <p:spPr bwMode="auto">
          <a:xfrm>
            <a:off x="4643438" y="727075"/>
            <a:ext cx="3643312" cy="1190625"/>
          </a:xfrm>
          <a:prstGeom prst="rect">
            <a:avLst/>
          </a:prstGeom>
          <a:noFill/>
          <a:ln w="9525">
            <a:noFill/>
            <a:miter lim="800000"/>
            <a:headEnd/>
            <a:tailEnd/>
          </a:ln>
        </p:spPr>
        <p:txBody>
          <a:bodyPr anchor="ctr">
            <a:spAutoFit/>
          </a:bodyPr>
          <a:lstStyle/>
          <a:p>
            <a:pPr algn="just"/>
            <a:r>
              <a:rPr lang="it-IT">
                <a:latin typeface="Times New Roman" pitchFamily="18" charset="0"/>
                <a:ea typeface="Calibri" pitchFamily="34" charset="0"/>
                <a:cs typeface="Arial" charset="0"/>
              </a:rPr>
              <a:t>La classe è divisa in due squadre con ciascuna un “re” che chiede in dono ai suoi compagni un numero alzando uno dei cartellini a sua disposizione.</a:t>
            </a:r>
          </a:p>
        </p:txBody>
      </p:sp>
      <p:pic>
        <p:nvPicPr>
          <p:cNvPr id="5" name="Immagine 4" descr="C:\Users\Gabriele\Desktop\MEASTRA GIGLIOLA\mate-gin\DSCN5614.JPG"/>
          <p:cNvPicPr/>
          <p:nvPr/>
        </p:nvPicPr>
        <p:blipFill>
          <a:blip r:embed="rId3" cstate="email"/>
          <a:srcRect/>
          <a:stretch>
            <a:fillRect/>
          </a:stretch>
        </p:blipFill>
        <p:spPr bwMode="auto">
          <a:xfrm>
            <a:off x="4857752" y="2357430"/>
            <a:ext cx="3786194" cy="2286016"/>
          </a:xfrm>
          <a:prstGeom prst="rect">
            <a:avLst/>
          </a:prstGeom>
          <a:solidFill>
            <a:srgbClr val="FFFFFF">
              <a:shade val="85000"/>
            </a:srgbClr>
          </a:solidFill>
          <a:ln w="88900" cap="sq">
            <a:solidFill>
              <a:srgbClr val="FFFF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198" name="Rectangle 2"/>
          <p:cNvSpPr>
            <a:spLocks noChangeArrowheads="1"/>
          </p:cNvSpPr>
          <p:nvPr/>
        </p:nvSpPr>
        <p:spPr bwMode="auto">
          <a:xfrm>
            <a:off x="428625" y="2743200"/>
            <a:ext cx="4286250" cy="1465263"/>
          </a:xfrm>
          <a:prstGeom prst="rect">
            <a:avLst/>
          </a:prstGeom>
          <a:noFill/>
          <a:ln w="9525">
            <a:noFill/>
            <a:miter lim="800000"/>
            <a:headEnd/>
            <a:tailEnd/>
          </a:ln>
        </p:spPr>
        <p:txBody>
          <a:bodyPr anchor="ctr">
            <a:spAutoFit/>
          </a:bodyPr>
          <a:lstStyle/>
          <a:p>
            <a:pPr algn="just"/>
            <a:r>
              <a:rPr lang="it-IT">
                <a:latin typeface="Times New Roman" pitchFamily="18" charset="0"/>
                <a:ea typeface="Calibri" pitchFamily="34" charset="0"/>
                <a:cs typeface="Arial" charset="0"/>
              </a:rPr>
              <a:t>Ogni bambino chiamato a portare il “dono”, dovrà formare il numero indicato dal suo “re” usando il materiale strutturato, facendo attenzione alle DECINE ed alle UNITA’ che compongono il numero richiesto.</a:t>
            </a:r>
          </a:p>
        </p:txBody>
      </p:sp>
      <p:pic>
        <p:nvPicPr>
          <p:cNvPr id="7" name="Immagine 6" descr="C:\Users\Gabriele\Desktop\MEASTRA GIGLIOLA\mate-gin\DSCN5620.JPG"/>
          <p:cNvPicPr/>
          <p:nvPr/>
        </p:nvPicPr>
        <p:blipFill>
          <a:blip r:embed="rId4" cstate="email"/>
          <a:srcRect/>
          <a:stretch>
            <a:fillRect/>
          </a:stretch>
        </p:blipFill>
        <p:spPr bwMode="auto">
          <a:xfrm>
            <a:off x="363508" y="4244980"/>
            <a:ext cx="3929090" cy="2319341"/>
          </a:xfrm>
          <a:prstGeom prst="rect">
            <a:avLst/>
          </a:prstGeom>
          <a:solidFill>
            <a:srgbClr val="FFFFFF">
              <a:shade val="85000"/>
            </a:srgbClr>
          </a:solidFill>
          <a:ln w="88900" cap="sq">
            <a:solidFill>
              <a:srgbClr val="FFC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200" name="Rectangle 3"/>
          <p:cNvSpPr>
            <a:spLocks noChangeArrowheads="1"/>
          </p:cNvSpPr>
          <p:nvPr/>
        </p:nvSpPr>
        <p:spPr bwMode="auto">
          <a:xfrm>
            <a:off x="4500563" y="4957763"/>
            <a:ext cx="3643312" cy="1190625"/>
          </a:xfrm>
          <a:prstGeom prst="rect">
            <a:avLst/>
          </a:prstGeom>
          <a:noFill/>
          <a:ln w="9525">
            <a:noFill/>
            <a:miter lim="800000"/>
            <a:headEnd/>
            <a:tailEnd/>
          </a:ln>
        </p:spPr>
        <p:txBody>
          <a:bodyPr anchor="ctr">
            <a:spAutoFit/>
          </a:bodyPr>
          <a:lstStyle/>
          <a:p>
            <a:pPr algn="just"/>
            <a:r>
              <a:rPr lang="it-IT">
                <a:latin typeface="Times New Roman" pitchFamily="18" charset="0"/>
                <a:ea typeface="Calibri" pitchFamily="34" charset="0"/>
                <a:cs typeface="Arial" charset="0"/>
              </a:rPr>
              <a:t>Vince la squadra in cui i componenti riescono per primi a formare e consegnare al loro “re” la maggioranza dei numeri richiesti</a:t>
            </a:r>
            <a:r>
              <a:rPr lang="it-IT" sz="1200">
                <a:ea typeface="Calibri" pitchFamily="34" charset="0"/>
                <a:cs typeface="Arial" charset="0"/>
              </a:rPr>
              <a:t>.</a:t>
            </a:r>
            <a:endParaRPr lang="it-IT">
              <a:ea typeface="Calibri" pitchFamily="34"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ttangolo 2"/>
          <p:cNvSpPr>
            <a:spLocks noChangeArrowheads="1"/>
          </p:cNvSpPr>
          <p:nvPr/>
        </p:nvSpPr>
        <p:spPr bwMode="auto">
          <a:xfrm>
            <a:off x="500063" y="357188"/>
            <a:ext cx="7929562" cy="915987"/>
          </a:xfrm>
          <a:prstGeom prst="rect">
            <a:avLst/>
          </a:prstGeom>
          <a:noFill/>
          <a:ln w="9525">
            <a:noFill/>
            <a:miter lim="800000"/>
            <a:headEnd/>
            <a:tailEnd/>
          </a:ln>
        </p:spPr>
        <p:txBody>
          <a:bodyPr>
            <a:spAutoFit/>
          </a:bodyPr>
          <a:lstStyle/>
          <a:p>
            <a:pPr algn="ctr"/>
            <a:r>
              <a:rPr lang="it-IT" b="1">
                <a:latin typeface="Century Schoolbook" pitchFamily="18" charset="0"/>
              </a:rPr>
              <a:t>Decina e unità</a:t>
            </a:r>
          </a:p>
          <a:p>
            <a:pPr algn="ctr"/>
            <a:r>
              <a:rPr lang="it-IT">
                <a:latin typeface="Times New Roman" pitchFamily="18" charset="0"/>
              </a:rPr>
              <a:t>I bambini dovevano capire come sistemarsi all’interno dei cerchi, in modo da comporre in maniera corretta ed esatta la quantità di decine e unità.</a:t>
            </a:r>
          </a:p>
        </p:txBody>
      </p:sp>
      <p:pic>
        <p:nvPicPr>
          <p:cNvPr id="33793" name="Picture 1"/>
          <p:cNvPicPr>
            <a:picLocks noChangeAspect="1" noChangeArrowheads="1"/>
          </p:cNvPicPr>
          <p:nvPr/>
        </p:nvPicPr>
        <p:blipFill>
          <a:blip r:embed="rId2" cstate="screen"/>
          <a:stretch>
            <a:fillRect/>
          </a:stretch>
        </p:blipFill>
        <p:spPr bwMode="auto">
          <a:xfrm>
            <a:off x="2678893" y="1390586"/>
            <a:ext cx="3786214" cy="4750627"/>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2" cstate="screen"/>
          <a:stretch>
            <a:fillRect/>
          </a:stretch>
        </p:blipFill>
        <p:spPr bwMode="auto">
          <a:xfrm>
            <a:off x="4211043" y="2879720"/>
            <a:ext cx="4435926" cy="3571901"/>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ttangolo 1"/>
          <p:cNvSpPr/>
          <p:nvPr/>
        </p:nvSpPr>
        <p:spPr>
          <a:xfrm>
            <a:off x="428625" y="357188"/>
            <a:ext cx="4071938" cy="3413125"/>
          </a:xfrm>
          <a:prstGeom prst="rect">
            <a:avLst/>
          </a:prstGeom>
          <a:ln/>
        </p:spPr>
        <p:style>
          <a:lnRef idx="2">
            <a:schemeClr val="accent4"/>
          </a:lnRef>
          <a:fillRef idx="1">
            <a:schemeClr val="lt1"/>
          </a:fillRef>
          <a:effectRef idx="0">
            <a:schemeClr val="accent4"/>
          </a:effectRef>
          <a:fontRef idx="minor">
            <a:schemeClr val="dk1"/>
          </a:fontRef>
        </p:style>
        <p:txBody>
          <a:bodyPr>
            <a:spAutoFit/>
          </a:bodyPr>
          <a:lstStyle/>
          <a:p>
            <a:pPr algn="ctr">
              <a:defRPr/>
            </a:pPr>
            <a:r>
              <a:rPr lang="it-IT" b="1">
                <a:solidFill>
                  <a:srgbClr val="000000"/>
                </a:solidFill>
              </a:rPr>
              <a:t>Gioco del fazzoletto</a:t>
            </a:r>
          </a:p>
          <a:p>
            <a:pPr algn="ctr">
              <a:defRPr/>
            </a:pPr>
            <a:r>
              <a:rPr lang="it-IT">
                <a:solidFill>
                  <a:srgbClr val="000000"/>
                </a:solidFill>
                <a:latin typeface="Times New Roman" pitchFamily="18" charset="0"/>
              </a:rPr>
              <a:t>I bambini erano divisi in due squadre e ad ogni bambino era associato un “numero”. </a:t>
            </a:r>
          </a:p>
          <a:p>
            <a:pPr algn="ctr">
              <a:defRPr/>
            </a:pPr>
            <a:r>
              <a:rPr lang="it-IT">
                <a:solidFill>
                  <a:srgbClr val="000000"/>
                </a:solidFill>
                <a:latin typeface="Times New Roman" pitchFamily="18" charset="0"/>
              </a:rPr>
              <a:t>Quando veniva chiamato il loro numero, i bambini delle rispettive squadre correvano verso il fazzoletto per prenderlo e chi riusciva ad afferrarlo per primo vinceva.</a:t>
            </a:r>
          </a:p>
          <a:p>
            <a:pPr algn="ctr">
              <a:defRPr/>
            </a:pPr>
            <a:r>
              <a:rPr lang="it-IT">
                <a:solidFill>
                  <a:srgbClr val="000000"/>
                </a:solidFill>
                <a:latin typeface="Times New Roman" pitchFamily="18" charset="0"/>
              </a:rPr>
              <a:t>Il rinforzo della somma e della sottrazione consisteva nel calcolare il risultato dell’operazione del numero chiamato.</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761</TotalTime>
  <Words>956</Words>
  <Application>Microsoft Office PowerPoint</Application>
  <PresentationFormat>Presentazione su schermo (4:3)</PresentationFormat>
  <Paragraphs>52</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Loggia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dc:creator>
  <cp:lastModifiedBy>.</cp:lastModifiedBy>
  <cp:revision>69</cp:revision>
  <dcterms:created xsi:type="dcterms:W3CDTF">2016-06-16T07:28:11Z</dcterms:created>
  <dcterms:modified xsi:type="dcterms:W3CDTF">2016-08-16T12:18:31Z</dcterms:modified>
</cp:coreProperties>
</file>