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324" r:id="rId11"/>
    <p:sldId id="323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33CC33"/>
    <a:srgbClr val="9900FF"/>
    <a:srgbClr val="CC00CC"/>
    <a:srgbClr val="66FFFF"/>
    <a:srgbClr val="FFFF66"/>
    <a:srgbClr val="0066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6D5D4BBD-7889-4F38-8FD9-52934B6AF901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91984009-FA2E-427B-B726-7895A634803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B652C-F386-4CD0-BDA7-125F77D422AB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59926-3703-4222-9695-52A8E98D909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54E0B-A63A-41CF-9F14-36A5AB42BC9A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3B075-6390-43EE-BD03-988961C6A11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37778C3-1426-4181-B321-8B554118DFD5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44A9AAE-5359-4B04-998A-0C4C0F052D8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B99B602A-505C-46D5-8BDF-F8F30D367518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73FCE71-253A-43F4-AB62-DCA0204DCE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B79769-DD75-4F09-9F36-C09998EA657B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40507-9750-4C17-B370-E6D3AC8D508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54F3D-2825-457F-9DE0-E6A97692469B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03107-911A-4CF4-BAA7-41CFA91C817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8ABAF5A-7A36-42B7-B786-E1A6681A297E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78DFE35-D465-40B1-8B47-36DBCF212AC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D983C-84F3-4022-8DF1-D534E60B044F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7061-0B81-4810-96DA-B40E32F4A2A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F867EB2-8F84-4347-B8A1-72ACDE88DE89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2015F3E-F599-4060-8327-5E54C48A0BC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9D125F-EE06-4B1D-B69A-BF9794790951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67F249D-6C0B-4DD0-B1E4-CE7013CFAED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FC04F9-6677-42B5-B1D8-DE85CC59D150}" type="datetimeFigureOut">
              <a:rPr lang="it-IT" smtClean="0"/>
              <a:pPr>
                <a:defRPr/>
              </a:pPr>
              <a:t>16/08/2016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0D9E60-60B2-4B33-A628-00727772BDB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ttotitolo 2"/>
          <p:cNvSpPr>
            <a:spLocks noGrp="1"/>
          </p:cNvSpPr>
          <p:nvPr>
            <p:ph type="subTitle" idx="1"/>
          </p:nvPr>
        </p:nvSpPr>
        <p:spPr>
          <a:xfrm>
            <a:off x="1428750" y="2786063"/>
            <a:ext cx="6400800" cy="36433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smtClean="0">
                <a:solidFill>
                  <a:srgbClr val="002060"/>
                </a:solidFill>
              </a:rPr>
              <a:t>I.C. “V. Monti”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smtClean="0">
                <a:solidFill>
                  <a:srgbClr val="002060"/>
                </a:solidFill>
              </a:rPr>
              <a:t>Pollenza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solidFill>
                  <a:srgbClr val="002060"/>
                </a:solidFill>
              </a:rPr>
              <a:t>Progetto di inclusione verticale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smtClean="0">
                <a:solidFill>
                  <a:srgbClr val="002060"/>
                </a:solidFill>
              </a:rPr>
              <a:t>a. s. 2015-2016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mtClean="0"/>
          </a:p>
        </p:txBody>
      </p:sp>
      <p:sp>
        <p:nvSpPr>
          <p:cNvPr id="5" name="Rettangolo 4"/>
          <p:cNvSpPr/>
          <p:nvPr/>
        </p:nvSpPr>
        <p:spPr>
          <a:xfrm>
            <a:off x="642910" y="428604"/>
            <a:ext cx="792961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+mn-lt"/>
              </a:rPr>
              <a:t>GIOCANDO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400" b="1" cap="all" dirty="0" err="1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+mn-lt"/>
              </a:rPr>
              <a:t>MATEMATICA…MENTE</a:t>
            </a:r>
            <a:endParaRPr lang="it-IT" sz="44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latin typeface="Times New Roman" pitchFamily="18" charset="0"/>
              </a:rPr>
              <a:t>VALORE POSIZIONALEDELLE CIFRE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23850" y="620713"/>
            <a:ext cx="44640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Times New Roman" pitchFamily="18" charset="0"/>
              </a:rPr>
              <a:t>Vengono allineati 3 o 4 cerchi di colore arancione che rappresentano le migliaia, verde </a:t>
            </a:r>
          </a:p>
          <a:p>
            <a:pPr algn="ctr"/>
            <a:r>
              <a:rPr lang="it-IT">
                <a:latin typeface="Times New Roman" pitchFamily="18" charset="0"/>
              </a:rPr>
              <a:t>che rappresentano le centinaia, il cerchio di colore rosso rappresenta le decine, il cerchio blu rappresenta le unità. I bambini sono 4 disposti in riga e divisi in modo da </a:t>
            </a:r>
          </a:p>
          <a:p>
            <a:pPr algn="ctr"/>
            <a:r>
              <a:rPr lang="it-IT">
                <a:latin typeface="Times New Roman" pitchFamily="18" charset="0"/>
              </a:rPr>
              <a:t>rappresentare le migliaia, le centinaia, le decine e le unità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795963" y="2492375"/>
            <a:ext cx="2881312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Times New Roman" pitchFamily="18" charset="0"/>
              </a:rPr>
              <a:t>L'insegnante ha disposto a terra i </a:t>
            </a:r>
          </a:p>
          <a:p>
            <a:pPr algn="ctr"/>
            <a:r>
              <a:rPr lang="it-IT">
                <a:latin typeface="Times New Roman" pitchFamily="18" charset="0"/>
              </a:rPr>
              <a:t>numeri da comporre, chiama un numero e i bambini devono posizionare il </a:t>
            </a:r>
          </a:p>
          <a:p>
            <a:pPr algn="ctr"/>
            <a:r>
              <a:rPr lang="it-IT">
                <a:latin typeface="Times New Roman" pitchFamily="18" charset="0"/>
              </a:rPr>
              <a:t>numero corrisponde di appartenenza. Chi lo compone per primo senza sbagliare vince la prova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pic>
        <p:nvPicPr>
          <p:cNvPr id="11269" name="Immagin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924175"/>
            <a:ext cx="3492500" cy="1962150"/>
          </a:xfrm>
          <a:prstGeom prst="rect">
            <a:avLst/>
          </a:prstGeom>
          <a:noFill/>
          <a:ln w="50800">
            <a:solidFill>
              <a:srgbClr val="FF99CC"/>
            </a:solidFill>
            <a:miter lim="800000"/>
            <a:headEnd/>
            <a:tailEnd/>
          </a:ln>
        </p:spPr>
      </p:pic>
      <p:pic>
        <p:nvPicPr>
          <p:cNvPr id="11270" name="Immagine 7" descr="Immagine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88913"/>
            <a:ext cx="3810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Immagine 8" descr="Immagine1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076700"/>
            <a:ext cx="44100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057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Times New Roman" pitchFamily="18" charset="0"/>
              </a:rPr>
              <a:t>IL CAMBIO</a:t>
            </a:r>
          </a:p>
          <a:p>
            <a:r>
              <a:rPr lang="it-IT">
                <a:latin typeface="Times New Roman" pitchFamily="18" charset="0"/>
              </a:rPr>
              <a:t>I 4 cerchi sono sempre allineati secondo il valore posizionale. Due squadre sono disposte in fila, procedendo a staffetta i bambini di ogni squadra vanno a prendere il rotolino delle unità dallo scatolone e lo appoggiano dentro il cerchio blu, ogni dieci rotolini il bambino successivo nella fila dovrà prendere il rotolino rosso e così via arrivare fino a 10 per fare il cambio con le centinaia. Ogni squadra conta le unità, le decine, le centinaia e le migliaia chi ha eseguito bene nel minor tempo possibile vince la prova </a:t>
            </a:r>
          </a:p>
        </p:txBody>
      </p:sp>
      <p:pic>
        <p:nvPicPr>
          <p:cNvPr id="12291" name="Immagin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708275"/>
            <a:ext cx="4284663" cy="24050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292" name="Immagin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492375"/>
            <a:ext cx="3490912" cy="1958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3" name="Immagine 5" descr="Immagine1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4221163"/>
            <a:ext cx="40576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1"/>
          <p:cNvSpPr>
            <a:spLocks noChangeArrowheads="1"/>
          </p:cNvSpPr>
          <p:nvPr/>
        </p:nvSpPr>
        <p:spPr bwMode="auto">
          <a:xfrm>
            <a:off x="714375" y="9286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entury Schoolbook" pitchFamily="18" charset="0"/>
              </a:rPr>
              <a:t>“A. FRANK”</a:t>
            </a:r>
            <a:endParaRPr lang="it-IT">
              <a:latin typeface="Century Schoolbook" pitchFamily="18" charset="0"/>
            </a:endParaRPr>
          </a:p>
        </p:txBody>
      </p:sp>
      <p:sp>
        <p:nvSpPr>
          <p:cNvPr id="3075" name="CasellaDiTesto 3"/>
          <p:cNvSpPr txBox="1">
            <a:spLocks noChangeArrowheads="1"/>
          </p:cNvSpPr>
          <p:nvPr/>
        </p:nvSpPr>
        <p:spPr bwMode="auto">
          <a:xfrm>
            <a:off x="785813" y="500063"/>
            <a:ext cx="4357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entury Schoolbook" pitchFamily="18" charset="0"/>
              </a:rPr>
              <a:t>CLASSI SECONDE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4857752" y="877909"/>
            <a:ext cx="3913817" cy="4594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7" name="Rettangolo 4"/>
          <p:cNvSpPr>
            <a:spLocks noChangeArrowheads="1"/>
          </p:cNvSpPr>
          <p:nvPr/>
        </p:nvSpPr>
        <p:spPr bwMode="auto">
          <a:xfrm>
            <a:off x="323850" y="1268413"/>
            <a:ext cx="4432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Times New Roman" pitchFamily="18" charset="0"/>
              </a:rPr>
              <a:t>Addizione ripetuta o moltiplicazione?</a:t>
            </a:r>
          </a:p>
          <a:p>
            <a:pPr algn="ctr"/>
            <a:r>
              <a:rPr lang="it-IT">
                <a:latin typeface="Times New Roman" pitchFamily="18" charset="0"/>
              </a:rPr>
              <a:t>2 bambini in ogni cerchio… ripetuti in 3 cerchi. Quanti bambini in tutto?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928662" y="2302640"/>
            <a:ext cx="3857652" cy="4152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1"/>
          <p:cNvSpPr>
            <a:spLocks noChangeArrowheads="1"/>
          </p:cNvSpPr>
          <p:nvPr/>
        </p:nvSpPr>
        <p:spPr bwMode="auto">
          <a:xfrm>
            <a:off x="642938" y="642938"/>
            <a:ext cx="3786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Times New Roman" pitchFamily="18" charset="0"/>
              </a:rPr>
              <a:t>Unità, decina e centinaio…. in colore!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357158" y="1511711"/>
            <a:ext cx="4376087" cy="4763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857752" y="292591"/>
            <a:ext cx="3386161" cy="5486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2214546" y="601862"/>
            <a:ext cx="4714908" cy="5654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357298"/>
            <a:ext cx="3357586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66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7" name="Rettangolo 1"/>
          <p:cNvSpPr>
            <a:spLocks noChangeArrowheads="1"/>
          </p:cNvSpPr>
          <p:nvPr/>
        </p:nvSpPr>
        <p:spPr bwMode="auto">
          <a:xfrm>
            <a:off x="714375" y="714375"/>
            <a:ext cx="528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Times New Roman" pitchFamily="18" charset="0"/>
              </a:rPr>
              <a:t>Gioco del fazzoletto con le tabelline del 2 e del 3!!!!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642910" y="1314845"/>
            <a:ext cx="3729064" cy="4585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3643338" cy="6072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500042"/>
            <a:ext cx="3571900" cy="5953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tangolo 1"/>
          <p:cNvSpPr>
            <a:spLocks noChangeArrowheads="1"/>
          </p:cNvSpPr>
          <p:nvPr/>
        </p:nvSpPr>
        <p:spPr bwMode="auto">
          <a:xfrm>
            <a:off x="714375" y="500063"/>
            <a:ext cx="709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Times New Roman" pitchFamily="18" charset="0"/>
              </a:rPr>
              <a:t>L’abaco con il corpo…. formiamo il 100!!!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642910" y="1025048"/>
            <a:ext cx="4177694" cy="50222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500562" y="1163840"/>
            <a:ext cx="4071966" cy="4663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3006001" y="714356"/>
            <a:ext cx="5584946" cy="5339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9" name="CasellaDiTesto 2"/>
          <p:cNvSpPr txBox="1">
            <a:spLocks noChangeArrowheads="1"/>
          </p:cNvSpPr>
          <p:nvPr/>
        </p:nvSpPr>
        <p:spPr bwMode="auto">
          <a:xfrm>
            <a:off x="323850" y="2636838"/>
            <a:ext cx="3929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Times New Roman" pitchFamily="18" charset="0"/>
              </a:rPr>
              <a:t>Il centinaio… e oltre!!!!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051050" y="476250"/>
            <a:ext cx="3960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latin typeface="Century Schoolbook" pitchFamily="18" charset="0"/>
              </a:rPr>
              <a:t>G.Natali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900113" y="3429000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23850" y="981075"/>
            <a:ext cx="79200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Times New Roman" pitchFamily="18" charset="0"/>
              </a:rPr>
              <a:t>RUBABANDIERA CON LE TABELLINE </a:t>
            </a:r>
          </a:p>
          <a:p>
            <a:pPr algn="ctr"/>
            <a:r>
              <a:rPr lang="it-IT">
                <a:latin typeface="Times New Roman" pitchFamily="18" charset="0"/>
              </a:rPr>
              <a:t>I bambini disposti in modo tradizionale in riga ma in base a una tabellina prestabilita, es. la tabellina dell'8. I bambini perciò si chiamano 8,16,24,32....L'insegnante che tiene la bandiera </a:t>
            </a:r>
          </a:p>
          <a:p>
            <a:pPr algn="ctr"/>
            <a:r>
              <a:rPr lang="it-IT">
                <a:latin typeface="Times New Roman" pitchFamily="18" charset="0"/>
              </a:rPr>
              <a:t>in mano chiama “8x3” e a contendersi la bandierina usciranno i numeri 24 ecc... </a:t>
            </a:r>
          </a:p>
        </p:txBody>
      </p:sp>
      <p:pic>
        <p:nvPicPr>
          <p:cNvPr id="10245" name="Immagin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924175"/>
            <a:ext cx="3938587" cy="22431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pic>
        <p:nvPicPr>
          <p:cNvPr id="10246" name="Immagin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924175"/>
            <a:ext cx="3563938" cy="2000250"/>
          </a:xfrm>
          <a:prstGeom prst="rect">
            <a:avLst/>
          </a:prstGeom>
          <a:noFill/>
          <a:ln w="508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762</TotalTime>
  <Words>334</Words>
  <Application>Microsoft Office PowerPoint</Application>
  <PresentationFormat>Presentazione su schermo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Loggia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.</cp:lastModifiedBy>
  <cp:revision>72</cp:revision>
  <dcterms:created xsi:type="dcterms:W3CDTF">2016-06-16T07:28:11Z</dcterms:created>
  <dcterms:modified xsi:type="dcterms:W3CDTF">2016-08-16T12:17:56Z</dcterms:modified>
</cp:coreProperties>
</file>