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pPr>
              <a:defRPr/>
            </a:pPr>
            <a:endParaRPr lang="it-IT" altLang="en-US"/>
          </a:p>
        </p:txBody>
      </p:sp>
      <p:sp>
        <p:nvSpPr>
          <p:cNvPr id="17" name="Segnaposto piè di pagina 16"/>
          <p:cNvSpPr>
            <a:spLocks noGrp="1"/>
          </p:cNvSpPr>
          <p:nvPr>
            <p:ph type="ftr" sz="quarter" idx="11"/>
          </p:nvPr>
        </p:nvSpPr>
        <p:spPr bwMode="auto">
          <a:xfrm rot="5400000">
            <a:off x="7077269" y="4181669"/>
            <a:ext cx="3657600" cy="384048"/>
          </a:xfrm>
        </p:spPr>
        <p:txBody>
          <a:bodyPr/>
          <a:lstStyle/>
          <a:p>
            <a:pPr>
              <a:defRPr/>
            </a:pPr>
            <a:endParaRPr lang="it-IT" altLang="en-US"/>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pPr>
              <a:defRPr/>
            </a:pPr>
            <a:fld id="{48D4F3CA-B132-47C9-BEE3-C0CAD348BF94}" type="slidenum">
              <a:rPr lang="it-IT" altLang="en-US" smtClean="0"/>
              <a:pPr>
                <a:defRPr/>
              </a:pPr>
              <a:t>‹N›</a:t>
            </a:fld>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ltLang="en-US"/>
          </a:p>
        </p:txBody>
      </p:sp>
      <p:sp>
        <p:nvSpPr>
          <p:cNvPr id="5" name="Segnaposto piè di pagina 4"/>
          <p:cNvSpPr>
            <a:spLocks noGrp="1"/>
          </p:cNvSpPr>
          <p:nvPr>
            <p:ph type="ftr" sz="quarter" idx="11"/>
          </p:nvPr>
        </p:nvSpPr>
        <p:spPr/>
        <p:txBody>
          <a:bodyPr/>
          <a:lstStyle/>
          <a:p>
            <a:pPr>
              <a:defRPr/>
            </a:pPr>
            <a:endParaRPr lang="it-IT" altLang="en-US"/>
          </a:p>
        </p:txBody>
      </p:sp>
      <p:sp>
        <p:nvSpPr>
          <p:cNvPr id="6" name="Segnaposto numero diapositiva 5"/>
          <p:cNvSpPr>
            <a:spLocks noGrp="1"/>
          </p:cNvSpPr>
          <p:nvPr>
            <p:ph type="sldNum" sz="quarter" idx="12"/>
          </p:nvPr>
        </p:nvSpPr>
        <p:spPr/>
        <p:txBody>
          <a:bodyPr/>
          <a:lstStyle/>
          <a:p>
            <a:pPr>
              <a:defRPr/>
            </a:pPr>
            <a:fld id="{12B10334-E5BD-4B15-9636-DA24B907EDB3}" type="slidenum">
              <a:rPr lang="it-IT" altLang="en-US" smtClean="0"/>
              <a:pPr>
                <a:defRPr/>
              </a:pPr>
              <a:t>‹N›</a:t>
            </a:fld>
            <a:endParaRPr lang="it-IT"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ltLang="en-US"/>
          </a:p>
        </p:txBody>
      </p:sp>
      <p:sp>
        <p:nvSpPr>
          <p:cNvPr id="5" name="Segnaposto piè di pagina 4"/>
          <p:cNvSpPr>
            <a:spLocks noGrp="1"/>
          </p:cNvSpPr>
          <p:nvPr>
            <p:ph type="ftr" sz="quarter" idx="11"/>
          </p:nvPr>
        </p:nvSpPr>
        <p:spPr/>
        <p:txBody>
          <a:bodyPr/>
          <a:lstStyle/>
          <a:p>
            <a:pPr>
              <a:defRPr/>
            </a:pPr>
            <a:endParaRPr lang="it-IT" altLang="en-US"/>
          </a:p>
        </p:txBody>
      </p:sp>
      <p:sp>
        <p:nvSpPr>
          <p:cNvPr id="6" name="Segnaposto numero diapositiva 5"/>
          <p:cNvSpPr>
            <a:spLocks noGrp="1"/>
          </p:cNvSpPr>
          <p:nvPr>
            <p:ph type="sldNum" sz="quarter" idx="12"/>
          </p:nvPr>
        </p:nvSpPr>
        <p:spPr/>
        <p:txBody>
          <a:bodyPr/>
          <a:lstStyle/>
          <a:p>
            <a:pPr>
              <a:defRPr/>
            </a:pPr>
            <a:fld id="{43B0F1CB-F206-4859-BC0E-F5705429637F}" type="slidenum">
              <a:rPr lang="it-IT" altLang="en-US" smtClean="0"/>
              <a:pPr>
                <a:defRPr/>
              </a:pPr>
              <a:t>‹N›</a:t>
            </a:fld>
            <a:endParaRPr lang="it-I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pPr>
              <a:defRPr/>
            </a:pPr>
            <a:endParaRPr lang="it-IT" altLang="en-US"/>
          </a:p>
        </p:txBody>
      </p:sp>
      <p:sp>
        <p:nvSpPr>
          <p:cNvPr id="9" name="Segnaposto numero diapositiva 8"/>
          <p:cNvSpPr>
            <a:spLocks noGrp="1"/>
          </p:cNvSpPr>
          <p:nvPr>
            <p:ph type="sldNum" sz="quarter" idx="15"/>
          </p:nvPr>
        </p:nvSpPr>
        <p:spPr/>
        <p:txBody>
          <a:bodyPr rtlCol="0"/>
          <a:lstStyle/>
          <a:p>
            <a:pPr>
              <a:defRPr/>
            </a:pPr>
            <a:fld id="{0E89B437-5E21-4F61-B906-1A77E0DE95DA}" type="slidenum">
              <a:rPr lang="it-IT" altLang="en-US" smtClean="0"/>
              <a:pPr>
                <a:defRPr/>
              </a:pPr>
              <a:t>‹N›</a:t>
            </a:fld>
            <a:endParaRPr lang="it-IT" altLang="en-US"/>
          </a:p>
        </p:txBody>
      </p:sp>
      <p:sp>
        <p:nvSpPr>
          <p:cNvPr id="10" name="Segnaposto piè di pagina 9"/>
          <p:cNvSpPr>
            <a:spLocks noGrp="1"/>
          </p:cNvSpPr>
          <p:nvPr>
            <p:ph type="ftr" sz="quarter" idx="16"/>
          </p:nvPr>
        </p:nvSpPr>
        <p:spPr/>
        <p:txBody>
          <a:bodyPr rtlCol="0"/>
          <a:lstStyle/>
          <a:p>
            <a:pPr>
              <a:defRPr/>
            </a:pPr>
            <a:endParaRPr lang="it-I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pPr>
              <a:defRPr/>
            </a:pPr>
            <a:endParaRPr lang="it-IT" altLang="en-US"/>
          </a:p>
        </p:txBody>
      </p:sp>
      <p:sp>
        <p:nvSpPr>
          <p:cNvPr id="5" name="Segnaposto piè di pagina 4"/>
          <p:cNvSpPr>
            <a:spLocks noGrp="1"/>
          </p:cNvSpPr>
          <p:nvPr>
            <p:ph type="ftr" sz="quarter" idx="11"/>
          </p:nvPr>
        </p:nvSpPr>
        <p:spPr bwMode="auto">
          <a:xfrm rot="5400000">
            <a:off x="7077456" y="4178808"/>
            <a:ext cx="3657600" cy="384048"/>
          </a:xfrm>
        </p:spPr>
        <p:txBody>
          <a:bodyPr/>
          <a:lstStyle/>
          <a:p>
            <a:pPr>
              <a:defRPr/>
            </a:pPr>
            <a:endParaRPr lang="it-IT" altLang="en-US"/>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pPr>
              <a:defRPr/>
            </a:pPr>
            <a:fld id="{D5CEA3B4-5D8E-464E-A3FC-56DBCC6CD24C}" type="slidenum">
              <a:rPr lang="it-IT" altLang="en-US" smtClean="0"/>
              <a:pPr>
                <a:defRPr/>
              </a:pPr>
              <a:t>‹N›</a:t>
            </a:fld>
            <a:endParaRPr lang="it-IT"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pPr>
              <a:defRPr/>
            </a:pPr>
            <a:endParaRPr lang="it-IT" altLang="en-US"/>
          </a:p>
        </p:txBody>
      </p:sp>
      <p:sp>
        <p:nvSpPr>
          <p:cNvPr id="6" name="Segnaposto piè di pagina 5"/>
          <p:cNvSpPr>
            <a:spLocks noGrp="1"/>
          </p:cNvSpPr>
          <p:nvPr>
            <p:ph type="ftr" sz="quarter" idx="11"/>
          </p:nvPr>
        </p:nvSpPr>
        <p:spPr/>
        <p:txBody>
          <a:bodyPr/>
          <a:lstStyle/>
          <a:p>
            <a:pPr>
              <a:defRPr/>
            </a:pPr>
            <a:endParaRPr lang="it-IT" altLang="en-US"/>
          </a:p>
        </p:txBody>
      </p:sp>
      <p:sp>
        <p:nvSpPr>
          <p:cNvPr id="7" name="Segnaposto numero diapositiva 6"/>
          <p:cNvSpPr>
            <a:spLocks noGrp="1"/>
          </p:cNvSpPr>
          <p:nvPr>
            <p:ph type="sldNum" sz="quarter" idx="12"/>
          </p:nvPr>
        </p:nvSpPr>
        <p:spPr/>
        <p:txBody>
          <a:bodyPr/>
          <a:lstStyle/>
          <a:p>
            <a:pPr>
              <a:defRPr/>
            </a:pPr>
            <a:fld id="{1A7E1C3B-B53B-4911-A8F7-87DDF7A6DFDC}" type="slidenum">
              <a:rPr lang="it-IT" altLang="en-US" smtClean="0"/>
              <a:pPr>
                <a:defRPr/>
              </a:pPr>
              <a:t>‹N›</a:t>
            </a:fld>
            <a:endParaRPr lang="it-IT" altLang="en-US"/>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pPr>
              <a:defRPr/>
            </a:pPr>
            <a:endParaRPr lang="it-IT" altLang="en-US"/>
          </a:p>
        </p:txBody>
      </p:sp>
      <p:sp>
        <p:nvSpPr>
          <p:cNvPr id="8" name="Segnaposto piè di pagina 7"/>
          <p:cNvSpPr>
            <a:spLocks noGrp="1"/>
          </p:cNvSpPr>
          <p:nvPr>
            <p:ph type="ftr" sz="quarter" idx="11"/>
          </p:nvPr>
        </p:nvSpPr>
        <p:spPr/>
        <p:txBody>
          <a:bodyPr/>
          <a:lstStyle/>
          <a:p>
            <a:pPr>
              <a:defRPr/>
            </a:pPr>
            <a:endParaRPr lang="it-IT" altLang="en-US"/>
          </a:p>
        </p:txBody>
      </p:sp>
      <p:sp>
        <p:nvSpPr>
          <p:cNvPr id="9" name="Segnaposto numero diapositiva 8"/>
          <p:cNvSpPr>
            <a:spLocks noGrp="1"/>
          </p:cNvSpPr>
          <p:nvPr>
            <p:ph type="sldNum" sz="quarter" idx="12"/>
          </p:nvPr>
        </p:nvSpPr>
        <p:spPr/>
        <p:txBody>
          <a:bodyPr/>
          <a:lstStyle/>
          <a:p>
            <a:pPr>
              <a:defRPr/>
            </a:pPr>
            <a:fld id="{2B3AC1DF-881F-41A4-AAA9-58945E537544}" type="slidenum">
              <a:rPr lang="it-IT" altLang="en-US" smtClean="0"/>
              <a:pPr>
                <a:defRPr/>
              </a:pPr>
              <a:t>‹N›</a:t>
            </a:fld>
            <a:endParaRPr lang="it-IT" altLang="en-US"/>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pPr>
              <a:defRPr/>
            </a:pPr>
            <a:endParaRPr lang="it-IT" altLang="en-US"/>
          </a:p>
        </p:txBody>
      </p:sp>
      <p:sp>
        <p:nvSpPr>
          <p:cNvPr id="7" name="Segnaposto numero diapositiva 6"/>
          <p:cNvSpPr>
            <a:spLocks noGrp="1"/>
          </p:cNvSpPr>
          <p:nvPr>
            <p:ph type="sldNum" sz="quarter" idx="11"/>
          </p:nvPr>
        </p:nvSpPr>
        <p:spPr/>
        <p:txBody>
          <a:bodyPr rtlCol="0"/>
          <a:lstStyle/>
          <a:p>
            <a:pPr>
              <a:defRPr/>
            </a:pPr>
            <a:fld id="{89B68AAB-2717-4A40-9CAB-A93CE416FF88}" type="slidenum">
              <a:rPr lang="it-IT" altLang="en-US" smtClean="0"/>
              <a:pPr>
                <a:defRPr/>
              </a:pPr>
              <a:t>‹N›</a:t>
            </a:fld>
            <a:endParaRPr lang="it-IT" altLang="en-US"/>
          </a:p>
        </p:txBody>
      </p:sp>
      <p:sp>
        <p:nvSpPr>
          <p:cNvPr id="8" name="Segnaposto piè di pagina 7"/>
          <p:cNvSpPr>
            <a:spLocks noGrp="1"/>
          </p:cNvSpPr>
          <p:nvPr>
            <p:ph type="ftr" sz="quarter" idx="12"/>
          </p:nvPr>
        </p:nvSpPr>
        <p:spPr/>
        <p:txBody>
          <a:bodyPr rtlCol="0"/>
          <a:lstStyle/>
          <a:p>
            <a:pPr>
              <a:defRPr/>
            </a:pPr>
            <a:endParaRPr lang="it-I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ltLang="en-US"/>
          </a:p>
        </p:txBody>
      </p:sp>
      <p:sp>
        <p:nvSpPr>
          <p:cNvPr id="3" name="Segnaposto piè di pagina 2"/>
          <p:cNvSpPr>
            <a:spLocks noGrp="1"/>
          </p:cNvSpPr>
          <p:nvPr>
            <p:ph type="ftr" sz="quarter" idx="11"/>
          </p:nvPr>
        </p:nvSpPr>
        <p:spPr/>
        <p:txBody>
          <a:bodyPr/>
          <a:lstStyle/>
          <a:p>
            <a:pPr>
              <a:defRPr/>
            </a:pPr>
            <a:endParaRPr lang="it-IT" altLang="en-US"/>
          </a:p>
        </p:txBody>
      </p:sp>
      <p:sp>
        <p:nvSpPr>
          <p:cNvPr id="4" name="Segnaposto numero diapositiva 3"/>
          <p:cNvSpPr>
            <a:spLocks noGrp="1"/>
          </p:cNvSpPr>
          <p:nvPr>
            <p:ph type="sldNum" sz="quarter" idx="12"/>
          </p:nvPr>
        </p:nvSpPr>
        <p:spPr/>
        <p:txBody>
          <a:bodyPr/>
          <a:lstStyle/>
          <a:p>
            <a:pPr>
              <a:defRPr/>
            </a:pPr>
            <a:fld id="{4B907144-E94C-45E4-93F2-F8246A7AEDD4}" type="slidenum">
              <a:rPr lang="it-IT" altLang="en-US" smtClean="0"/>
              <a:pPr>
                <a:defRPr/>
              </a:pPr>
              <a:t>‹N›</a:t>
            </a:fld>
            <a:endParaRPr lang="it-I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pPr>
              <a:defRPr/>
            </a:pPr>
            <a:endParaRPr lang="it-IT" altLang="en-US"/>
          </a:p>
        </p:txBody>
      </p:sp>
      <p:sp>
        <p:nvSpPr>
          <p:cNvPr id="22" name="Segnaposto numero diapositiva 21"/>
          <p:cNvSpPr>
            <a:spLocks noGrp="1"/>
          </p:cNvSpPr>
          <p:nvPr>
            <p:ph type="sldNum" sz="quarter" idx="15"/>
          </p:nvPr>
        </p:nvSpPr>
        <p:spPr/>
        <p:txBody>
          <a:bodyPr rtlCol="0"/>
          <a:lstStyle/>
          <a:p>
            <a:pPr>
              <a:defRPr/>
            </a:pPr>
            <a:fld id="{59C71FC3-F3E3-4B7D-9621-8720D3AC3BB9}" type="slidenum">
              <a:rPr lang="it-IT" altLang="en-US" smtClean="0"/>
              <a:pPr>
                <a:defRPr/>
              </a:pPr>
              <a:t>‹N›</a:t>
            </a:fld>
            <a:endParaRPr lang="it-IT" altLang="en-US"/>
          </a:p>
        </p:txBody>
      </p:sp>
      <p:sp>
        <p:nvSpPr>
          <p:cNvPr id="23" name="Segnaposto piè di pagina 22"/>
          <p:cNvSpPr>
            <a:spLocks noGrp="1"/>
          </p:cNvSpPr>
          <p:nvPr>
            <p:ph type="ftr" sz="quarter" idx="16"/>
          </p:nvPr>
        </p:nvSpPr>
        <p:spPr/>
        <p:txBody>
          <a:bodyPr rtlCol="0"/>
          <a:lstStyle/>
          <a:p>
            <a:pPr>
              <a:defRPr/>
            </a:pPr>
            <a:endParaRPr lang="it-IT"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pPr>
              <a:defRPr/>
            </a:pPr>
            <a:endParaRPr lang="it-IT" altLang="en-US"/>
          </a:p>
        </p:txBody>
      </p:sp>
      <p:sp>
        <p:nvSpPr>
          <p:cNvPr id="18" name="Segnaposto numero diapositiva 17"/>
          <p:cNvSpPr>
            <a:spLocks noGrp="1"/>
          </p:cNvSpPr>
          <p:nvPr>
            <p:ph type="sldNum" sz="quarter" idx="11"/>
          </p:nvPr>
        </p:nvSpPr>
        <p:spPr/>
        <p:txBody>
          <a:bodyPr rtlCol="0"/>
          <a:lstStyle/>
          <a:p>
            <a:pPr>
              <a:defRPr/>
            </a:pPr>
            <a:fld id="{872D85C4-0BBA-45EF-8F7E-D44A79F8F199}" type="slidenum">
              <a:rPr lang="it-IT" altLang="en-US" smtClean="0"/>
              <a:pPr>
                <a:defRPr/>
              </a:pPr>
              <a:t>‹N›</a:t>
            </a:fld>
            <a:endParaRPr lang="it-IT" altLang="en-US"/>
          </a:p>
        </p:txBody>
      </p:sp>
      <p:sp>
        <p:nvSpPr>
          <p:cNvPr id="21" name="Segnaposto piè di pagina 20"/>
          <p:cNvSpPr>
            <a:spLocks noGrp="1"/>
          </p:cNvSpPr>
          <p:nvPr>
            <p:ph type="ftr" sz="quarter" idx="12"/>
          </p:nvPr>
        </p:nvSpPr>
        <p:spPr/>
        <p:txBody>
          <a:bodyPr rtlCol="0"/>
          <a:lstStyle/>
          <a:p>
            <a:pPr>
              <a:defRPr/>
            </a:pPr>
            <a:endParaRPr lang="it-IT"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it-IT" altLang="en-US"/>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it-IT" altLang="en-US"/>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26F88B5-8369-479D-8B69-8EAA77495BBE}" type="slidenum">
              <a:rPr lang="it-IT" altLang="en-US" smtClean="0"/>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ottotitolo 2"/>
          <p:cNvSpPr>
            <a:spLocks noGrp="1"/>
          </p:cNvSpPr>
          <p:nvPr>
            <p:ph type="subTitle" idx="1"/>
          </p:nvPr>
        </p:nvSpPr>
        <p:spPr>
          <a:xfrm>
            <a:off x="1428750" y="2786063"/>
            <a:ext cx="6400800" cy="3643312"/>
          </a:xfrm>
        </p:spPr>
        <p:txBody>
          <a:bodyPr rtlCol="0">
            <a:normAutofit/>
          </a:bodyPr>
          <a:lstStyle/>
          <a:p>
            <a:pPr fontAlgn="auto">
              <a:lnSpc>
                <a:spcPct val="150000"/>
              </a:lnSpc>
              <a:spcAft>
                <a:spcPts val="0"/>
              </a:spcAft>
              <a:buFont typeface="Arial" pitchFamily="34" charset="0"/>
              <a:buNone/>
              <a:defRPr/>
            </a:pPr>
            <a:r>
              <a:rPr lang="it-IT" sz="2000" smtClean="0">
                <a:solidFill>
                  <a:srgbClr val="002060"/>
                </a:solidFill>
              </a:rPr>
              <a:t>I.C. “V. Monti” </a:t>
            </a:r>
          </a:p>
          <a:p>
            <a:pPr fontAlgn="auto">
              <a:lnSpc>
                <a:spcPct val="150000"/>
              </a:lnSpc>
              <a:spcAft>
                <a:spcPts val="0"/>
              </a:spcAft>
              <a:buFont typeface="Arial" pitchFamily="34" charset="0"/>
              <a:buNone/>
              <a:defRPr/>
            </a:pPr>
            <a:r>
              <a:rPr lang="it-IT" sz="2000" smtClean="0">
                <a:solidFill>
                  <a:srgbClr val="002060"/>
                </a:solidFill>
              </a:rPr>
              <a:t>Pollenza </a:t>
            </a:r>
          </a:p>
          <a:p>
            <a:pPr fontAlgn="auto">
              <a:lnSpc>
                <a:spcPct val="150000"/>
              </a:lnSpc>
              <a:spcAft>
                <a:spcPts val="0"/>
              </a:spcAft>
              <a:buFont typeface="Arial" pitchFamily="34" charset="0"/>
              <a:buNone/>
              <a:defRPr/>
            </a:pPr>
            <a:r>
              <a:rPr lang="it-IT" sz="2400" smtClean="0">
                <a:solidFill>
                  <a:srgbClr val="002060"/>
                </a:solidFill>
              </a:rPr>
              <a:t>Progetto di inclusione verticale</a:t>
            </a:r>
          </a:p>
          <a:p>
            <a:pPr fontAlgn="auto">
              <a:lnSpc>
                <a:spcPct val="150000"/>
              </a:lnSpc>
              <a:spcAft>
                <a:spcPts val="0"/>
              </a:spcAft>
              <a:buFont typeface="Arial" pitchFamily="34" charset="0"/>
              <a:buNone/>
              <a:defRPr/>
            </a:pPr>
            <a:r>
              <a:rPr lang="it-IT" sz="2000" smtClean="0">
                <a:solidFill>
                  <a:srgbClr val="002060"/>
                </a:solidFill>
              </a:rPr>
              <a:t>a. s. 2015-2016</a:t>
            </a:r>
          </a:p>
          <a:p>
            <a:pPr fontAlgn="auto">
              <a:spcAft>
                <a:spcPts val="0"/>
              </a:spcAft>
              <a:buFont typeface="Arial" pitchFamily="34" charset="0"/>
              <a:buNone/>
              <a:defRPr/>
            </a:pPr>
            <a:endParaRPr lang="it-IT" smtClean="0"/>
          </a:p>
          <a:p>
            <a:pPr fontAlgn="auto">
              <a:spcAft>
                <a:spcPts val="0"/>
              </a:spcAft>
              <a:buFont typeface="Arial" pitchFamily="34" charset="0"/>
              <a:buNone/>
              <a:defRPr/>
            </a:pPr>
            <a:endParaRPr lang="it-IT" smtClean="0"/>
          </a:p>
          <a:p>
            <a:pPr fontAlgn="auto">
              <a:spcAft>
                <a:spcPts val="0"/>
              </a:spcAft>
              <a:buFont typeface="Arial" pitchFamily="34" charset="0"/>
              <a:buNone/>
              <a:defRPr/>
            </a:pPr>
            <a:endParaRPr lang="it-IT" smtClean="0"/>
          </a:p>
        </p:txBody>
      </p:sp>
      <p:sp>
        <p:nvSpPr>
          <p:cNvPr id="5" name="Rettangolo 4"/>
          <p:cNvSpPr/>
          <p:nvPr/>
        </p:nvSpPr>
        <p:spPr>
          <a:xfrm>
            <a:off x="642910" y="428604"/>
            <a:ext cx="7929618" cy="144655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it-IT" sz="4400" b="1" cap="all" dirty="0">
                <a:ln/>
                <a:solidFill>
                  <a:schemeClr val="accent1"/>
                </a:solidFill>
                <a:effectLst>
                  <a:reflection blurRad="10000" stA="55000" endPos="48000" dist="500" dir="5400000" sy="-100000" algn="bl" rotWithShape="0"/>
                </a:effectLst>
                <a:latin typeface="+mn-lt"/>
              </a:rPr>
              <a:t>GIOCANDO </a:t>
            </a:r>
          </a:p>
          <a:p>
            <a:pPr algn="ctr" fontAlgn="auto">
              <a:spcBef>
                <a:spcPts val="0"/>
              </a:spcBef>
              <a:spcAft>
                <a:spcPts val="0"/>
              </a:spcAft>
              <a:defRPr/>
            </a:pPr>
            <a:r>
              <a:rPr lang="it-IT" sz="4400" b="1" cap="all" dirty="0" err="1">
                <a:ln/>
                <a:solidFill>
                  <a:schemeClr val="accent1"/>
                </a:solidFill>
                <a:effectLst>
                  <a:reflection blurRad="10000" stA="55000" endPos="48000" dist="500" dir="5400000" sy="-100000" algn="bl" rotWithShape="0"/>
                </a:effectLst>
                <a:latin typeface="+mn-lt"/>
              </a:rPr>
              <a:t>MATEMATICA…MENTE</a:t>
            </a:r>
            <a:endParaRPr lang="it-IT" sz="4400" b="1" cap="all" dirty="0">
              <a:ln/>
              <a:solidFill>
                <a:schemeClr val="accent1"/>
              </a:solidFill>
              <a:effectLst>
                <a:reflection blurRad="10000" stA="55000" endPos="48000" dist="500" dir="5400000" sy="-100000" algn="bl" rotWithShape="0"/>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68313" y="549275"/>
            <a:ext cx="5327650" cy="366713"/>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La geometria nello spazio….palestra! </a:t>
            </a:r>
          </a:p>
        </p:txBody>
      </p:sp>
      <p:pic>
        <p:nvPicPr>
          <p:cNvPr id="11267" name="Picture 5" descr="GIOCANDO MATE"/>
          <p:cNvPicPr>
            <a:picLocks noChangeAspect="1" noChangeArrowheads="1"/>
          </p:cNvPicPr>
          <p:nvPr/>
        </p:nvPicPr>
        <p:blipFill>
          <a:blip r:embed="rId2" cstate="print"/>
          <a:srcRect/>
          <a:stretch>
            <a:fillRect/>
          </a:stretch>
        </p:blipFill>
        <p:spPr bwMode="auto">
          <a:xfrm>
            <a:off x="1403350" y="1341438"/>
            <a:ext cx="6210300" cy="3724275"/>
          </a:xfrm>
          <a:prstGeom prst="rect">
            <a:avLst/>
          </a:prstGeom>
          <a:noFill/>
          <a:ln w="38100">
            <a:solidFill>
              <a:srgbClr val="99CC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348038" y="260350"/>
            <a:ext cx="2736850" cy="779463"/>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Il perimetro</a:t>
            </a:r>
            <a:endParaRPr lang="it-IT"/>
          </a:p>
          <a:p>
            <a:pPr>
              <a:spcBef>
                <a:spcPct val="50000"/>
              </a:spcBef>
            </a:pPr>
            <a:endParaRPr lang="it-IT"/>
          </a:p>
        </p:txBody>
      </p:sp>
      <p:pic>
        <p:nvPicPr>
          <p:cNvPr id="12291" name="Picture 5" descr="GIOCANDO MATE"/>
          <p:cNvPicPr>
            <a:picLocks noGrp="1" noChangeAspect="1" noChangeArrowheads="1"/>
          </p:cNvPicPr>
          <p:nvPr>
            <p:ph sz="quarter" idx="1"/>
          </p:nvPr>
        </p:nvPicPr>
        <p:blipFill>
          <a:blip r:embed="rId2" cstate="print"/>
          <a:srcRect/>
          <a:stretch>
            <a:fillRect/>
          </a:stretch>
        </p:blipFill>
        <p:spPr>
          <a:xfrm>
            <a:off x="611188" y="908050"/>
            <a:ext cx="3970337" cy="2381250"/>
          </a:xfrm>
          <a:noFill/>
          <a:ln w="50800">
            <a:solidFill>
              <a:srgbClr val="FFFF00"/>
            </a:solidFill>
          </a:ln>
        </p:spPr>
      </p:pic>
      <p:pic>
        <p:nvPicPr>
          <p:cNvPr id="12292" name="Picture 6" descr="GIOCANDO MATE"/>
          <p:cNvPicPr>
            <a:picLocks noChangeAspect="1" noChangeArrowheads="1"/>
          </p:cNvPicPr>
          <p:nvPr/>
        </p:nvPicPr>
        <p:blipFill>
          <a:blip r:embed="rId3" cstate="print"/>
          <a:srcRect/>
          <a:stretch>
            <a:fillRect/>
          </a:stretch>
        </p:blipFill>
        <p:spPr bwMode="auto">
          <a:xfrm>
            <a:off x="3132138" y="3644900"/>
            <a:ext cx="4391025" cy="2628900"/>
          </a:xfrm>
          <a:prstGeom prst="rect">
            <a:avLst/>
          </a:prstGeom>
          <a:noFill/>
          <a:ln w="50800">
            <a:solidFill>
              <a:srgbClr val="00FF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4400" y="533400"/>
            <a:ext cx="7129463" cy="366713"/>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E ora….come misuriamo il perimetro? Idee, ipotesi e vari tentativi!</a:t>
            </a:r>
          </a:p>
        </p:txBody>
      </p:sp>
      <p:pic>
        <p:nvPicPr>
          <p:cNvPr id="13315" name="Picture 5" descr="GIOCANDO MATE"/>
          <p:cNvPicPr>
            <a:picLocks noChangeAspect="1" noChangeArrowheads="1"/>
          </p:cNvPicPr>
          <p:nvPr/>
        </p:nvPicPr>
        <p:blipFill>
          <a:blip r:embed="rId2" cstate="print"/>
          <a:srcRect/>
          <a:stretch>
            <a:fillRect/>
          </a:stretch>
        </p:blipFill>
        <p:spPr bwMode="auto">
          <a:xfrm>
            <a:off x="395288" y="1989138"/>
            <a:ext cx="3352800" cy="2009775"/>
          </a:xfrm>
          <a:prstGeom prst="rect">
            <a:avLst/>
          </a:prstGeom>
          <a:noFill/>
          <a:ln w="38100">
            <a:solidFill>
              <a:srgbClr val="FF00FF"/>
            </a:solidFill>
            <a:miter lim="800000"/>
            <a:headEnd/>
            <a:tailEnd/>
          </a:ln>
        </p:spPr>
      </p:pic>
      <p:pic>
        <p:nvPicPr>
          <p:cNvPr id="13316" name="Picture 6" descr="GIOCANDO MATE"/>
          <p:cNvPicPr>
            <a:picLocks noChangeAspect="1" noChangeArrowheads="1"/>
          </p:cNvPicPr>
          <p:nvPr/>
        </p:nvPicPr>
        <p:blipFill>
          <a:blip r:embed="rId3" cstate="print"/>
          <a:srcRect/>
          <a:stretch>
            <a:fillRect/>
          </a:stretch>
        </p:blipFill>
        <p:spPr bwMode="auto">
          <a:xfrm>
            <a:off x="4500563" y="1125538"/>
            <a:ext cx="3352800" cy="2019300"/>
          </a:xfrm>
          <a:prstGeom prst="rect">
            <a:avLst/>
          </a:prstGeom>
          <a:noFill/>
          <a:ln w="38100">
            <a:solidFill>
              <a:srgbClr val="FFFF00"/>
            </a:solidFill>
            <a:miter lim="800000"/>
            <a:headEnd/>
            <a:tailEnd/>
          </a:ln>
        </p:spPr>
      </p:pic>
      <p:pic>
        <p:nvPicPr>
          <p:cNvPr id="13317" name="Picture 7" descr="GIOCANDO MATE"/>
          <p:cNvPicPr>
            <a:picLocks noChangeAspect="1" noChangeArrowheads="1"/>
          </p:cNvPicPr>
          <p:nvPr/>
        </p:nvPicPr>
        <p:blipFill>
          <a:blip r:embed="rId4" cstate="print"/>
          <a:srcRect/>
          <a:stretch>
            <a:fillRect/>
          </a:stretch>
        </p:blipFill>
        <p:spPr bwMode="auto">
          <a:xfrm>
            <a:off x="3995738" y="3860800"/>
            <a:ext cx="3914775" cy="2352675"/>
          </a:xfrm>
          <a:prstGeom prst="rect">
            <a:avLst/>
          </a:prstGeom>
          <a:noFill/>
          <a:ln w="50800">
            <a:solidFill>
              <a:srgbClr val="CC99FF"/>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547813" y="476250"/>
            <a:ext cx="4464050" cy="366713"/>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E l’area….cos’è?</a:t>
            </a:r>
          </a:p>
        </p:txBody>
      </p:sp>
      <p:pic>
        <p:nvPicPr>
          <p:cNvPr id="14339" name="Picture 5" descr="GIOCANDO MATE"/>
          <p:cNvPicPr>
            <a:picLocks noChangeAspect="1" noChangeArrowheads="1"/>
          </p:cNvPicPr>
          <p:nvPr/>
        </p:nvPicPr>
        <p:blipFill>
          <a:blip r:embed="rId2" cstate="print"/>
          <a:srcRect/>
          <a:stretch>
            <a:fillRect/>
          </a:stretch>
        </p:blipFill>
        <p:spPr bwMode="auto">
          <a:xfrm rot="709839">
            <a:off x="5000625" y="619125"/>
            <a:ext cx="3773488" cy="2266950"/>
          </a:xfrm>
          <a:prstGeom prst="rect">
            <a:avLst/>
          </a:prstGeom>
          <a:noFill/>
          <a:ln w="38100">
            <a:solidFill>
              <a:srgbClr val="00FFFF"/>
            </a:solidFill>
            <a:miter lim="800000"/>
            <a:headEnd/>
            <a:tailEnd/>
          </a:ln>
        </p:spPr>
      </p:pic>
      <p:pic>
        <p:nvPicPr>
          <p:cNvPr id="14340" name="Picture 6" descr="GIOCANDO MATE"/>
          <p:cNvPicPr>
            <a:picLocks noChangeAspect="1" noChangeArrowheads="1"/>
          </p:cNvPicPr>
          <p:nvPr/>
        </p:nvPicPr>
        <p:blipFill>
          <a:blip r:embed="rId3" cstate="print"/>
          <a:srcRect/>
          <a:stretch>
            <a:fillRect/>
          </a:stretch>
        </p:blipFill>
        <p:spPr bwMode="auto">
          <a:xfrm rot="-742144">
            <a:off x="395288" y="1557338"/>
            <a:ext cx="4943475" cy="2962275"/>
          </a:xfrm>
          <a:prstGeom prst="rect">
            <a:avLst/>
          </a:prstGeom>
          <a:noFill/>
          <a:ln w="38100">
            <a:solidFill>
              <a:srgbClr val="3366FF"/>
            </a:solidFill>
            <a:miter lim="800000"/>
            <a:headEnd/>
            <a:tailEnd/>
          </a:ln>
        </p:spPr>
      </p:pic>
      <p:pic>
        <p:nvPicPr>
          <p:cNvPr id="14341" name="Picture 7" descr="GIOCANDO MATE"/>
          <p:cNvPicPr>
            <a:picLocks noChangeAspect="1" noChangeArrowheads="1"/>
          </p:cNvPicPr>
          <p:nvPr/>
        </p:nvPicPr>
        <p:blipFill>
          <a:blip r:embed="rId4" cstate="print"/>
          <a:srcRect/>
          <a:stretch>
            <a:fillRect/>
          </a:stretch>
        </p:blipFill>
        <p:spPr bwMode="auto">
          <a:xfrm>
            <a:off x="3203575" y="3933825"/>
            <a:ext cx="4103688" cy="2460625"/>
          </a:xfrm>
          <a:prstGeom prst="rect">
            <a:avLst/>
          </a:prstGeom>
          <a:noFill/>
          <a:ln w="38100">
            <a:solidFill>
              <a:srgbClr val="00008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43" descr="C:\Users\Virginia\Desktop\dicembre 2015\famiglia\20151221_111543.jpg"/>
          <p:cNvPicPr>
            <a:picLocks noChangeAspect="1" noChangeArrowheads="1"/>
          </p:cNvPicPr>
          <p:nvPr/>
        </p:nvPicPr>
        <p:blipFill>
          <a:blip r:embed="rId2" cstate="print"/>
          <a:srcRect/>
          <a:stretch>
            <a:fillRect/>
          </a:stretch>
        </p:blipFill>
        <p:spPr bwMode="auto">
          <a:xfrm>
            <a:off x="468313" y="3429000"/>
            <a:ext cx="5049837" cy="3060700"/>
          </a:xfrm>
          <a:prstGeom prst="rect">
            <a:avLst/>
          </a:prstGeom>
          <a:noFill/>
          <a:ln w="38100">
            <a:solidFill>
              <a:srgbClr val="FF6600"/>
            </a:solidFill>
            <a:miter lim="800000"/>
            <a:headEnd/>
            <a:tailEnd/>
          </a:ln>
        </p:spPr>
      </p:pic>
      <p:sp>
        <p:nvSpPr>
          <p:cNvPr id="15363" name="Text Box 4"/>
          <p:cNvSpPr txBox="1">
            <a:spLocks noChangeArrowheads="1"/>
          </p:cNvSpPr>
          <p:nvPr/>
        </p:nvSpPr>
        <p:spPr bwMode="auto">
          <a:xfrm>
            <a:off x="2411413" y="476250"/>
            <a:ext cx="3455987" cy="366713"/>
          </a:xfrm>
          <a:prstGeom prst="rect">
            <a:avLst/>
          </a:prstGeom>
          <a:noFill/>
          <a:ln w="9525">
            <a:noFill/>
            <a:miter lim="800000"/>
            <a:headEnd/>
            <a:tailEnd/>
          </a:ln>
        </p:spPr>
        <p:txBody>
          <a:bodyPr>
            <a:spAutoFit/>
          </a:bodyPr>
          <a:lstStyle/>
          <a:p>
            <a:pPr algn="ctr">
              <a:spcBef>
                <a:spcPct val="50000"/>
              </a:spcBef>
            </a:pPr>
            <a:r>
              <a:rPr lang="it-IT" b="1"/>
              <a:t>CLASSI QUINTE</a:t>
            </a:r>
          </a:p>
        </p:txBody>
      </p:sp>
      <p:sp>
        <p:nvSpPr>
          <p:cNvPr id="15364" name="Text Box 5"/>
          <p:cNvSpPr txBox="1">
            <a:spLocks noChangeArrowheads="1"/>
          </p:cNvSpPr>
          <p:nvPr/>
        </p:nvSpPr>
        <p:spPr bwMode="auto">
          <a:xfrm>
            <a:off x="2627313" y="1052513"/>
            <a:ext cx="2736850" cy="779462"/>
          </a:xfrm>
          <a:prstGeom prst="rect">
            <a:avLst/>
          </a:prstGeom>
          <a:noFill/>
          <a:ln w="9525">
            <a:noFill/>
            <a:miter lim="800000"/>
            <a:headEnd/>
            <a:tailEnd/>
          </a:ln>
        </p:spPr>
        <p:txBody>
          <a:bodyPr>
            <a:spAutoFit/>
          </a:bodyPr>
          <a:lstStyle/>
          <a:p>
            <a:pPr algn="ctr">
              <a:spcBef>
                <a:spcPct val="50000"/>
              </a:spcBef>
            </a:pPr>
            <a:r>
              <a:rPr lang="it-IT" b="1"/>
              <a:t>C. Urbani</a:t>
            </a:r>
          </a:p>
          <a:p>
            <a:pPr>
              <a:spcBef>
                <a:spcPct val="50000"/>
              </a:spcBef>
            </a:pPr>
            <a:endParaRPr lang="it-IT"/>
          </a:p>
        </p:txBody>
      </p:sp>
      <p:sp>
        <p:nvSpPr>
          <p:cNvPr id="15365" name="Text Box 6"/>
          <p:cNvSpPr txBox="1">
            <a:spLocks noChangeArrowheads="1"/>
          </p:cNvSpPr>
          <p:nvPr/>
        </p:nvSpPr>
        <p:spPr bwMode="auto">
          <a:xfrm>
            <a:off x="250825" y="1484313"/>
            <a:ext cx="3384550" cy="173990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Dopo un breve brain storming sulle competenze apprese di "figura piana”, gli alunni, usando dello scotch gommato,  hanno disegnato le diverse figure richieste dall’insegnante</a:t>
            </a:r>
            <a:r>
              <a:rPr lang="it-IT"/>
              <a:t> </a:t>
            </a:r>
          </a:p>
        </p:txBody>
      </p:sp>
      <p:pic>
        <p:nvPicPr>
          <p:cNvPr id="15366" name="Immagine 44" descr="C:\Users\Virginia\Desktop\dicembre 2015\famiglia\20151221_111146.jpg"/>
          <p:cNvPicPr>
            <a:picLocks noChangeAspect="1" noChangeArrowheads="1"/>
          </p:cNvPicPr>
          <p:nvPr/>
        </p:nvPicPr>
        <p:blipFill>
          <a:blip r:embed="rId3" cstate="print"/>
          <a:srcRect/>
          <a:stretch>
            <a:fillRect/>
          </a:stretch>
        </p:blipFill>
        <p:spPr bwMode="auto">
          <a:xfrm rot="462980">
            <a:off x="4284663" y="1916113"/>
            <a:ext cx="4100512" cy="2482850"/>
          </a:xfrm>
          <a:prstGeom prst="rect">
            <a:avLst/>
          </a:prstGeom>
          <a:noFill/>
          <a:ln w="50800">
            <a:solidFill>
              <a:srgbClr val="FFFF66"/>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4213" y="333375"/>
            <a:ext cx="7488237" cy="64135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I  bambini hanno sperimentato con il proprio corpo le differenze tra il concetto di Perimetro (come contorno della figura)</a:t>
            </a:r>
          </a:p>
        </p:txBody>
      </p:sp>
      <p:pic>
        <p:nvPicPr>
          <p:cNvPr id="16387" name="Immagine 41" descr="C:\Users\Virginia\Desktop\dicembre 2015\famiglia\20151221_114029.jpg"/>
          <p:cNvPicPr>
            <a:picLocks noChangeAspect="1" noChangeArrowheads="1"/>
          </p:cNvPicPr>
          <p:nvPr/>
        </p:nvPicPr>
        <p:blipFill>
          <a:blip r:embed="rId2" cstate="print"/>
          <a:srcRect/>
          <a:stretch>
            <a:fillRect/>
          </a:stretch>
        </p:blipFill>
        <p:spPr bwMode="auto">
          <a:xfrm>
            <a:off x="1331913" y="1700213"/>
            <a:ext cx="6069012" cy="3641725"/>
          </a:xfrm>
          <a:prstGeom prst="rect">
            <a:avLst/>
          </a:prstGeom>
          <a:noFill/>
          <a:ln w="38100">
            <a:solidFill>
              <a:srgbClr val="99CCFF"/>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39750" y="333375"/>
            <a:ext cx="7704138" cy="641350"/>
          </a:xfrm>
          <a:prstGeom prst="rect">
            <a:avLst/>
          </a:prstGeom>
          <a:noFill/>
          <a:ln w="9525">
            <a:noFill/>
            <a:miter lim="800000"/>
            <a:headEnd/>
            <a:tailEnd/>
          </a:ln>
        </p:spPr>
        <p:txBody>
          <a:bodyPr>
            <a:spAutoFit/>
          </a:bodyPr>
          <a:lstStyle/>
          <a:p>
            <a:pPr algn="ctr">
              <a:spcBef>
                <a:spcPct val="50000"/>
              </a:spcBef>
            </a:pPr>
            <a:r>
              <a:rPr lang="it-IT"/>
              <a:t>… </a:t>
            </a:r>
            <a:r>
              <a:rPr lang="it-IT">
                <a:latin typeface="Times New Roman" pitchFamily="18" charset="0"/>
              </a:rPr>
              <a:t>e Area (come superficie della figura) per coprire la quale ci vogliono più bambini</a:t>
            </a:r>
          </a:p>
        </p:txBody>
      </p:sp>
      <p:pic>
        <p:nvPicPr>
          <p:cNvPr id="17411" name="Immagine 42" descr="C:\Users\Virginia\Desktop\dicembre 2015\famiglia\20151221_111003.jpg"/>
          <p:cNvPicPr>
            <a:picLocks noChangeAspect="1" noChangeArrowheads="1"/>
          </p:cNvPicPr>
          <p:nvPr/>
        </p:nvPicPr>
        <p:blipFill>
          <a:blip r:embed="rId2" cstate="print"/>
          <a:srcRect/>
          <a:stretch>
            <a:fillRect/>
          </a:stretch>
        </p:blipFill>
        <p:spPr bwMode="auto">
          <a:xfrm>
            <a:off x="2627313" y="1125538"/>
            <a:ext cx="3398837" cy="4371975"/>
          </a:xfrm>
          <a:prstGeom prst="rect">
            <a:avLst/>
          </a:prstGeom>
          <a:noFill/>
          <a:ln w="38100">
            <a:solidFill>
              <a:srgbClr val="FF66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838200" y="457200"/>
            <a:ext cx="6480175" cy="915988"/>
          </a:xfrm>
          <a:prstGeom prst="rect">
            <a:avLst/>
          </a:prstGeom>
          <a:noFill/>
          <a:ln w="9525">
            <a:noFill/>
            <a:miter lim="800000"/>
            <a:headEnd/>
            <a:tailEnd/>
          </a:ln>
        </p:spPr>
        <p:txBody>
          <a:bodyPr>
            <a:spAutoFit/>
          </a:bodyPr>
          <a:lstStyle/>
          <a:p>
            <a:pPr algn="ctr"/>
            <a:r>
              <a:rPr lang="it-IT">
                <a:latin typeface="Times New Roman" pitchFamily="18" charset="0"/>
              </a:rPr>
              <a:t>Infine dopo aver diviso i bambini in due squadre da 5, si è giocato a </a:t>
            </a:r>
            <a:r>
              <a:rPr lang="it-IT" b="1">
                <a:latin typeface="Times New Roman" pitchFamily="18" charset="0"/>
              </a:rPr>
              <a:t>“strega comanda figura</a:t>
            </a:r>
            <a:r>
              <a:rPr lang="it-IT">
                <a:latin typeface="Times New Roman" pitchFamily="18" charset="0"/>
              </a:rPr>
              <a:t>”, per consolidare il riconoscimento delle diverse tipologie di spazi racchiusi da una linea spezzata continua</a:t>
            </a:r>
          </a:p>
        </p:txBody>
      </p:sp>
      <p:pic>
        <p:nvPicPr>
          <p:cNvPr id="18435" name="Immagine 45" descr="C:\Users\Virginia\Desktop\dicembre 2015\famiglia\20151221_112814.jpg"/>
          <p:cNvPicPr>
            <a:picLocks noChangeAspect="1" noChangeArrowheads="1"/>
          </p:cNvPicPr>
          <p:nvPr/>
        </p:nvPicPr>
        <p:blipFill>
          <a:blip r:embed="rId2" cstate="print"/>
          <a:srcRect/>
          <a:stretch>
            <a:fillRect/>
          </a:stretch>
        </p:blipFill>
        <p:spPr bwMode="auto">
          <a:xfrm>
            <a:off x="539750" y="1484313"/>
            <a:ext cx="4103688" cy="2462212"/>
          </a:xfrm>
          <a:prstGeom prst="rect">
            <a:avLst/>
          </a:prstGeom>
          <a:noFill/>
          <a:ln w="50800">
            <a:solidFill>
              <a:srgbClr val="0000FF"/>
            </a:solidFill>
            <a:miter lim="800000"/>
            <a:headEnd/>
            <a:tailEnd/>
          </a:ln>
        </p:spPr>
      </p:pic>
      <p:sp>
        <p:nvSpPr>
          <p:cNvPr id="18436" name="Text Box 6"/>
          <p:cNvSpPr txBox="1">
            <a:spLocks noChangeArrowheads="1"/>
          </p:cNvSpPr>
          <p:nvPr/>
        </p:nvSpPr>
        <p:spPr bwMode="auto">
          <a:xfrm>
            <a:off x="323850" y="4221163"/>
            <a:ext cx="4176713" cy="1465262"/>
          </a:xfrm>
          <a:prstGeom prst="rect">
            <a:avLst/>
          </a:prstGeom>
          <a:noFill/>
          <a:ln w="9525">
            <a:noFill/>
            <a:miter lim="800000"/>
            <a:headEnd/>
            <a:tailEnd/>
          </a:ln>
        </p:spPr>
        <p:txBody>
          <a:bodyPr>
            <a:spAutoFit/>
          </a:bodyPr>
          <a:lstStyle/>
          <a:p>
            <a:pPr algn="ctr">
              <a:spcBef>
                <a:spcPct val="50000"/>
              </a:spcBef>
            </a:pPr>
            <a:r>
              <a:rPr lang="it-IT"/>
              <a:t> </a:t>
            </a:r>
            <a:r>
              <a:rPr lang="it-IT">
                <a:latin typeface="Times New Roman" pitchFamily="18" charset="0"/>
              </a:rPr>
              <a:t>E alla </a:t>
            </a:r>
            <a:r>
              <a:rPr lang="it-IT" b="1">
                <a:latin typeface="Times New Roman" pitchFamily="18" charset="0"/>
              </a:rPr>
              <a:t>“staffetta delle figure</a:t>
            </a:r>
            <a:r>
              <a:rPr lang="it-IT">
                <a:latin typeface="Times New Roman" pitchFamily="18" charset="0"/>
              </a:rPr>
              <a:t>”, in cui i bambini dovevano percorrere, nel minor tempo possibile, il Perimetro del triangolo equilatero realizzato al centro della palestra.</a:t>
            </a:r>
          </a:p>
        </p:txBody>
      </p:sp>
      <p:pic>
        <p:nvPicPr>
          <p:cNvPr id="18437" name="Immagine 46" descr="C:\Users\Virginia\Desktop\dicembre 2015\famiglia\20151221_112041.jpg"/>
          <p:cNvPicPr>
            <a:picLocks noChangeAspect="1" noChangeArrowheads="1"/>
          </p:cNvPicPr>
          <p:nvPr/>
        </p:nvPicPr>
        <p:blipFill>
          <a:blip r:embed="rId3" cstate="print"/>
          <a:srcRect/>
          <a:stretch>
            <a:fillRect/>
          </a:stretch>
        </p:blipFill>
        <p:spPr bwMode="auto">
          <a:xfrm rot="714673">
            <a:off x="4410075" y="3619500"/>
            <a:ext cx="4460875" cy="2705100"/>
          </a:xfrm>
          <a:prstGeom prst="rect">
            <a:avLst/>
          </a:prstGeom>
          <a:noFill/>
          <a:ln w="38100">
            <a:solidFill>
              <a:srgbClr val="CC00FF"/>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843213" y="549275"/>
            <a:ext cx="2736850" cy="366713"/>
          </a:xfrm>
          <a:prstGeom prst="rect">
            <a:avLst/>
          </a:prstGeom>
          <a:noFill/>
          <a:ln w="9525">
            <a:noFill/>
            <a:miter lim="800000"/>
            <a:headEnd/>
            <a:tailEnd/>
          </a:ln>
        </p:spPr>
        <p:txBody>
          <a:bodyPr>
            <a:spAutoFit/>
          </a:bodyPr>
          <a:lstStyle/>
          <a:p>
            <a:pPr algn="ctr">
              <a:spcBef>
                <a:spcPct val="50000"/>
              </a:spcBef>
            </a:pPr>
            <a:r>
              <a:rPr lang="it-IT" b="1"/>
              <a:t>“ Il geodomino” </a:t>
            </a:r>
          </a:p>
        </p:txBody>
      </p:sp>
      <p:sp>
        <p:nvSpPr>
          <p:cNvPr id="19459" name="Text Box 5"/>
          <p:cNvSpPr txBox="1">
            <a:spLocks noChangeArrowheads="1"/>
          </p:cNvSpPr>
          <p:nvPr/>
        </p:nvSpPr>
        <p:spPr bwMode="auto">
          <a:xfrm>
            <a:off x="468313" y="908050"/>
            <a:ext cx="7920037"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I bambini di ogni classe sono stati  divisi in due squadre da 8. E’ stata promossa l’inclusione favorendo la collaborazione e l’integrazione tra pari.</a:t>
            </a:r>
          </a:p>
        </p:txBody>
      </p:sp>
      <p:pic>
        <p:nvPicPr>
          <p:cNvPr id="19460" name="Immagine 4" descr="C:\Users\Virginia\AppData\Local\Microsoft\Windows\INetCache\Content.Word\20160531_120948.jpg"/>
          <p:cNvPicPr>
            <a:picLocks noChangeAspect="1" noChangeArrowheads="1"/>
          </p:cNvPicPr>
          <p:nvPr/>
        </p:nvPicPr>
        <p:blipFill>
          <a:blip r:embed="rId2" cstate="print"/>
          <a:srcRect/>
          <a:stretch>
            <a:fillRect/>
          </a:stretch>
        </p:blipFill>
        <p:spPr bwMode="auto">
          <a:xfrm>
            <a:off x="827088" y="1557338"/>
            <a:ext cx="4086225" cy="2451100"/>
          </a:xfrm>
          <a:prstGeom prst="rect">
            <a:avLst/>
          </a:prstGeom>
          <a:noFill/>
          <a:ln w="38100">
            <a:solidFill>
              <a:srgbClr val="CC00CC"/>
            </a:solidFill>
            <a:miter lim="800000"/>
            <a:headEnd/>
            <a:tailEnd/>
          </a:ln>
        </p:spPr>
      </p:pic>
      <p:sp>
        <p:nvSpPr>
          <p:cNvPr id="19461" name="Text Box 7"/>
          <p:cNvSpPr txBox="1">
            <a:spLocks noChangeArrowheads="1"/>
          </p:cNvSpPr>
          <p:nvPr/>
        </p:nvSpPr>
        <p:spPr bwMode="auto">
          <a:xfrm>
            <a:off x="250825" y="4437063"/>
            <a:ext cx="2665413" cy="1190625"/>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Ogni componente ha dato il suo contributo dimostrando buone capacità attentive e sociali </a:t>
            </a:r>
          </a:p>
        </p:txBody>
      </p:sp>
      <p:pic>
        <p:nvPicPr>
          <p:cNvPr id="19462" name="Immagine 3" descr="C:\Users\Virginia\AppData\Local\Microsoft\Windows\INetCache\Content.Word\20160531_120107.jpg"/>
          <p:cNvPicPr>
            <a:picLocks noChangeAspect="1" noChangeArrowheads="1"/>
          </p:cNvPicPr>
          <p:nvPr/>
        </p:nvPicPr>
        <p:blipFill>
          <a:blip r:embed="rId3" cstate="print"/>
          <a:srcRect/>
          <a:stretch>
            <a:fillRect/>
          </a:stretch>
        </p:blipFill>
        <p:spPr bwMode="auto">
          <a:xfrm>
            <a:off x="3203575" y="3716338"/>
            <a:ext cx="5616575" cy="2800350"/>
          </a:xfrm>
          <a:prstGeom prst="rect">
            <a:avLst/>
          </a:prstGeom>
          <a:noFill/>
          <a:ln w="38100">
            <a:solidFill>
              <a:srgbClr val="9900FF"/>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23850" y="404813"/>
            <a:ext cx="7704138" cy="64135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Ognuno, confrontandosi con il gruppo è stato capace di controllare l’impulsività per il corretto svolgimento del gioco</a:t>
            </a:r>
            <a:r>
              <a:rPr lang="it-IT"/>
              <a:t> </a:t>
            </a:r>
          </a:p>
        </p:txBody>
      </p:sp>
      <p:pic>
        <p:nvPicPr>
          <p:cNvPr id="20483" name="Immagine 5" descr="C:\Users\Virginia\AppData\Local\Microsoft\Windows\INetCache\Content.Word\20160531_122627.jpg"/>
          <p:cNvPicPr>
            <a:picLocks noChangeAspect="1" noChangeArrowheads="1"/>
          </p:cNvPicPr>
          <p:nvPr/>
        </p:nvPicPr>
        <p:blipFill>
          <a:blip r:embed="rId2" cstate="print"/>
          <a:srcRect/>
          <a:stretch>
            <a:fillRect/>
          </a:stretch>
        </p:blipFill>
        <p:spPr bwMode="auto">
          <a:xfrm>
            <a:off x="250825" y="1557338"/>
            <a:ext cx="4159250" cy="2508250"/>
          </a:xfrm>
          <a:prstGeom prst="rect">
            <a:avLst/>
          </a:prstGeom>
          <a:noFill/>
          <a:ln w="38100">
            <a:solidFill>
              <a:srgbClr val="33CC33"/>
            </a:solidFill>
            <a:miter lim="800000"/>
            <a:headEnd/>
            <a:tailEnd/>
          </a:ln>
        </p:spPr>
      </p:pic>
      <p:pic>
        <p:nvPicPr>
          <p:cNvPr id="20484" name="Immagine 2" descr="C:\Users\Virginia\AppData\Local\Microsoft\Windows\INetCache\Content.Word\20160531_120053.jpg"/>
          <p:cNvPicPr>
            <a:picLocks noChangeAspect="1" noChangeArrowheads="1"/>
          </p:cNvPicPr>
          <p:nvPr/>
        </p:nvPicPr>
        <p:blipFill>
          <a:blip r:embed="rId3" cstate="print"/>
          <a:srcRect/>
          <a:stretch>
            <a:fillRect/>
          </a:stretch>
        </p:blipFill>
        <p:spPr bwMode="auto">
          <a:xfrm>
            <a:off x="3995738" y="3514725"/>
            <a:ext cx="4743450" cy="2846388"/>
          </a:xfrm>
          <a:prstGeom prst="rect">
            <a:avLst/>
          </a:prstGeom>
          <a:noFill/>
          <a:ln w="38100">
            <a:solidFill>
              <a:srgbClr val="00CCFF"/>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203575" y="476250"/>
            <a:ext cx="2736850" cy="366713"/>
          </a:xfrm>
          <a:prstGeom prst="rect">
            <a:avLst/>
          </a:prstGeom>
          <a:noFill/>
          <a:ln w="9525">
            <a:noFill/>
            <a:miter lim="800000"/>
            <a:headEnd/>
            <a:tailEnd/>
          </a:ln>
        </p:spPr>
        <p:txBody>
          <a:bodyPr>
            <a:spAutoFit/>
          </a:bodyPr>
          <a:lstStyle/>
          <a:p>
            <a:pPr algn="ctr">
              <a:spcBef>
                <a:spcPct val="50000"/>
              </a:spcBef>
            </a:pPr>
            <a:r>
              <a:rPr lang="it-IT" b="1">
                <a:latin typeface="Century Schoolbook" pitchFamily="18" charset="0"/>
              </a:rPr>
              <a:t>CLASSI TERZE</a:t>
            </a:r>
          </a:p>
        </p:txBody>
      </p:sp>
      <p:sp>
        <p:nvSpPr>
          <p:cNvPr id="3075" name="Text Box 5"/>
          <p:cNvSpPr txBox="1">
            <a:spLocks noChangeArrowheads="1"/>
          </p:cNvSpPr>
          <p:nvPr/>
        </p:nvSpPr>
        <p:spPr bwMode="auto">
          <a:xfrm>
            <a:off x="3419475" y="836613"/>
            <a:ext cx="2376488" cy="366712"/>
          </a:xfrm>
          <a:prstGeom prst="rect">
            <a:avLst/>
          </a:prstGeom>
          <a:noFill/>
          <a:ln w="9525">
            <a:noFill/>
            <a:miter lim="800000"/>
            <a:headEnd/>
            <a:tailEnd/>
          </a:ln>
        </p:spPr>
        <p:txBody>
          <a:bodyPr>
            <a:spAutoFit/>
          </a:bodyPr>
          <a:lstStyle/>
          <a:p>
            <a:pPr algn="ctr">
              <a:spcBef>
                <a:spcPct val="50000"/>
              </a:spcBef>
            </a:pPr>
            <a:r>
              <a:rPr lang="it-IT" b="1">
                <a:latin typeface="Century Schoolbook" pitchFamily="18" charset="0"/>
              </a:rPr>
              <a:t>G. Natali</a:t>
            </a:r>
          </a:p>
        </p:txBody>
      </p:sp>
      <p:sp>
        <p:nvSpPr>
          <p:cNvPr id="3076" name="Text Box 6"/>
          <p:cNvSpPr txBox="1">
            <a:spLocks noChangeArrowheads="1"/>
          </p:cNvSpPr>
          <p:nvPr/>
        </p:nvSpPr>
        <p:spPr bwMode="auto">
          <a:xfrm>
            <a:off x="1835150" y="1196975"/>
            <a:ext cx="5761038" cy="366713"/>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MANGIA LA TORTA (FRAZIONI) </a:t>
            </a:r>
          </a:p>
        </p:txBody>
      </p:sp>
      <p:sp>
        <p:nvSpPr>
          <p:cNvPr id="3077" name="Text Box 7"/>
          <p:cNvSpPr txBox="1">
            <a:spLocks noChangeArrowheads="1"/>
          </p:cNvSpPr>
          <p:nvPr/>
        </p:nvSpPr>
        <p:spPr bwMode="auto">
          <a:xfrm>
            <a:off x="900113" y="1557338"/>
            <a:ext cx="7273925" cy="2563812"/>
          </a:xfrm>
          <a:prstGeom prst="rect">
            <a:avLst/>
          </a:prstGeom>
          <a:noFill/>
          <a:ln w="9525">
            <a:noFill/>
            <a:miter lim="800000"/>
            <a:headEnd/>
            <a:tailEnd/>
          </a:ln>
        </p:spPr>
        <p:txBody>
          <a:bodyPr>
            <a:spAutoFit/>
          </a:bodyPr>
          <a:lstStyle/>
          <a:p>
            <a:r>
              <a:rPr lang="it-IT">
                <a:latin typeface="Times New Roman" pitchFamily="18" charset="0"/>
              </a:rPr>
              <a:t>Ogni squadra è disposta in un cerchio, i bambini si posizionano, ugualmente distanziati tra loro evidenziando la posizione con dei cinesini. Al centro del cerchio si trova un punto di rotazione: il portacinesini. Il primo alunno corre verso il centro del cerchio, aggira il portacinesini e nell'andare a toccare il compagno che si trova al secondo posto sulla circonferenza dice quale parte di torta si è mangiato. Es: il cerchio è di 8 bambini, il primo “frazionista” dichiarerà 1/8 e solo così il secondo “frazionista” dichiarerà 2/8. Il punto verrà assegnato alla squadra che, per prima, termina il percorso sapendo quante fette di torta ha mangiato. </a:t>
            </a:r>
          </a:p>
        </p:txBody>
      </p:sp>
      <p:pic>
        <p:nvPicPr>
          <p:cNvPr id="3078" name="Immagine 31"/>
          <p:cNvPicPr>
            <a:picLocks noChangeAspect="1" noChangeArrowheads="1"/>
          </p:cNvPicPr>
          <p:nvPr/>
        </p:nvPicPr>
        <p:blipFill>
          <a:blip r:embed="rId2" cstate="print"/>
          <a:srcRect/>
          <a:stretch>
            <a:fillRect/>
          </a:stretch>
        </p:blipFill>
        <p:spPr bwMode="auto">
          <a:xfrm>
            <a:off x="323850" y="4221163"/>
            <a:ext cx="3708400" cy="2082800"/>
          </a:xfrm>
          <a:prstGeom prst="rect">
            <a:avLst/>
          </a:prstGeom>
          <a:noFill/>
          <a:ln w="50800">
            <a:solidFill>
              <a:srgbClr val="339966"/>
            </a:solidFill>
            <a:miter lim="800000"/>
            <a:headEnd/>
            <a:tailEnd/>
          </a:ln>
        </p:spPr>
      </p:pic>
      <p:pic>
        <p:nvPicPr>
          <p:cNvPr id="3079" name="Immagine 34"/>
          <p:cNvPicPr>
            <a:picLocks noChangeAspect="1" noChangeArrowheads="1"/>
          </p:cNvPicPr>
          <p:nvPr/>
        </p:nvPicPr>
        <p:blipFill>
          <a:blip r:embed="rId3" cstate="print"/>
          <a:srcRect/>
          <a:stretch>
            <a:fillRect/>
          </a:stretch>
        </p:blipFill>
        <p:spPr bwMode="auto">
          <a:xfrm>
            <a:off x="4427538" y="4076700"/>
            <a:ext cx="4356100" cy="2446338"/>
          </a:xfrm>
          <a:prstGeom prst="rect">
            <a:avLst/>
          </a:prstGeom>
          <a:noFill/>
          <a:ln w="50800">
            <a:solidFill>
              <a:srgbClr val="000080"/>
            </a:solidFill>
            <a:miter lim="800000"/>
            <a:headEnd/>
            <a:tailEnd/>
          </a:ln>
        </p:spPr>
      </p:pic>
      <p:sp>
        <p:nvSpPr>
          <p:cNvPr id="9" name="Segnaposto testo 8"/>
          <p:cNvSpPr>
            <a:spLocks noGrp="1"/>
          </p:cNvSpPr>
          <p:nvPr>
            <p:ph type="body" idx="1"/>
          </p:nvPr>
        </p:nvSpPr>
        <p:spPr>
          <a:xfrm flipV="1">
            <a:off x="722313" y="4406900"/>
            <a:ext cx="115887" cy="88900"/>
          </a:xfrm>
        </p:spPr>
        <p:txBody>
          <a:bodyPr rtlCol="0">
            <a:normAutofit fontScale="25000" lnSpcReduction="20000"/>
          </a:bodyPr>
          <a:lstStyle/>
          <a:p>
            <a:pPr eaLnBrk="1" fontAlgn="auto" hangingPunct="1">
              <a:spcAft>
                <a:spcPts val="0"/>
              </a:spcAft>
              <a:buFont typeface="Arial" pitchFamily="34" charset="0"/>
              <a:buNone/>
              <a:defRPr/>
            </a:pPr>
            <a:endParaRPr lang="it-IT"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627313" y="620713"/>
            <a:ext cx="2952750" cy="779462"/>
          </a:xfrm>
          <a:prstGeom prst="rect">
            <a:avLst/>
          </a:prstGeom>
          <a:noFill/>
          <a:ln w="9525">
            <a:noFill/>
            <a:miter lim="800000"/>
            <a:headEnd/>
            <a:tailEnd/>
          </a:ln>
        </p:spPr>
        <p:txBody>
          <a:bodyPr>
            <a:spAutoFit/>
          </a:bodyPr>
          <a:lstStyle/>
          <a:p>
            <a:pPr algn="ctr">
              <a:spcBef>
                <a:spcPct val="50000"/>
              </a:spcBef>
            </a:pPr>
            <a:r>
              <a:rPr lang="it-IT" b="1"/>
              <a:t>G. Natali</a:t>
            </a:r>
          </a:p>
          <a:p>
            <a:pPr>
              <a:spcBef>
                <a:spcPct val="50000"/>
              </a:spcBef>
            </a:pPr>
            <a:endParaRPr lang="it-IT"/>
          </a:p>
        </p:txBody>
      </p:sp>
      <p:sp>
        <p:nvSpPr>
          <p:cNvPr id="21507" name="Text Box 5"/>
          <p:cNvSpPr txBox="1">
            <a:spLocks noChangeArrowheads="1"/>
          </p:cNvSpPr>
          <p:nvPr/>
        </p:nvSpPr>
        <p:spPr bwMode="auto">
          <a:xfrm>
            <a:off x="468313" y="1125538"/>
            <a:ext cx="4103687"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Se si sale è molto caldo, se si scende è sempre più freddo …. brrrr!!!!</a:t>
            </a:r>
          </a:p>
        </p:txBody>
      </p:sp>
      <p:pic>
        <p:nvPicPr>
          <p:cNvPr id="21508" name="Immagine 29" descr="WP_20151127_11_07_47_Pro.jpg"/>
          <p:cNvPicPr>
            <a:picLocks noChangeAspect="1" noChangeArrowheads="1"/>
          </p:cNvPicPr>
          <p:nvPr/>
        </p:nvPicPr>
        <p:blipFill>
          <a:blip r:embed="rId2" cstate="print"/>
          <a:srcRect/>
          <a:stretch>
            <a:fillRect/>
          </a:stretch>
        </p:blipFill>
        <p:spPr bwMode="auto">
          <a:xfrm rot="514537">
            <a:off x="4787900" y="836613"/>
            <a:ext cx="3313113" cy="1849437"/>
          </a:xfrm>
          <a:prstGeom prst="rect">
            <a:avLst/>
          </a:prstGeom>
          <a:noFill/>
          <a:ln w="38100">
            <a:solidFill>
              <a:srgbClr val="FFFF00"/>
            </a:solidFill>
            <a:miter lim="800000"/>
            <a:headEnd/>
            <a:tailEnd/>
          </a:ln>
        </p:spPr>
      </p:pic>
      <p:pic>
        <p:nvPicPr>
          <p:cNvPr id="21509" name="Immagine 26" descr="WP_20151127_11_22_00_Pro.jpg"/>
          <p:cNvPicPr>
            <a:picLocks noChangeAspect="1" noChangeArrowheads="1"/>
          </p:cNvPicPr>
          <p:nvPr/>
        </p:nvPicPr>
        <p:blipFill>
          <a:blip r:embed="rId3" cstate="print"/>
          <a:srcRect/>
          <a:stretch>
            <a:fillRect/>
          </a:stretch>
        </p:blipFill>
        <p:spPr bwMode="auto">
          <a:xfrm>
            <a:off x="611188" y="1844675"/>
            <a:ext cx="2628900" cy="4679950"/>
          </a:xfrm>
          <a:prstGeom prst="rect">
            <a:avLst/>
          </a:prstGeom>
          <a:noFill/>
          <a:ln w="38100">
            <a:solidFill>
              <a:srgbClr val="00FF00"/>
            </a:solidFill>
            <a:miter lim="800000"/>
            <a:headEnd/>
            <a:tailEnd/>
          </a:ln>
        </p:spPr>
      </p:pic>
      <p:sp>
        <p:nvSpPr>
          <p:cNvPr id="21510" name="Text Box 8"/>
          <p:cNvSpPr txBox="1">
            <a:spLocks noChangeArrowheads="1"/>
          </p:cNvSpPr>
          <p:nvPr/>
        </p:nvSpPr>
        <p:spPr bwMode="auto">
          <a:xfrm>
            <a:off x="3563938" y="2852738"/>
            <a:ext cx="4679950"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Calcoliamo con i numeri relativi….che corsa!!!!!</a:t>
            </a:r>
          </a:p>
        </p:txBody>
      </p:sp>
      <p:pic>
        <p:nvPicPr>
          <p:cNvPr id="21511" name="Immagine 27" descr="WP_20151127_11_19_59_Pro.jpg"/>
          <p:cNvPicPr>
            <a:picLocks noChangeAspect="1" noChangeArrowheads="1"/>
          </p:cNvPicPr>
          <p:nvPr/>
        </p:nvPicPr>
        <p:blipFill>
          <a:blip r:embed="rId4" cstate="print"/>
          <a:srcRect/>
          <a:stretch>
            <a:fillRect/>
          </a:stretch>
        </p:blipFill>
        <p:spPr bwMode="auto">
          <a:xfrm rot="-235015">
            <a:off x="4787900" y="3284538"/>
            <a:ext cx="2703513" cy="3375025"/>
          </a:xfrm>
          <a:prstGeom prst="rect">
            <a:avLst/>
          </a:prstGeom>
          <a:noFill/>
          <a:ln w="38100">
            <a:solidFill>
              <a:srgbClr val="0000FF"/>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11188" y="549275"/>
            <a:ext cx="6408737" cy="64135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Abbiamo imparato a fare i calcoli veloci ……. adesso usiamo tutte le strategie necessarie!!!</a:t>
            </a:r>
          </a:p>
        </p:txBody>
      </p:sp>
      <p:pic>
        <p:nvPicPr>
          <p:cNvPr id="22531" name="Immagine 5" descr="WP_20160528_11_13_20_Pro.jpg"/>
          <p:cNvPicPr>
            <a:picLocks noChangeAspect="1" noChangeArrowheads="1"/>
          </p:cNvPicPr>
          <p:nvPr/>
        </p:nvPicPr>
        <p:blipFill>
          <a:blip r:embed="rId2" cstate="print"/>
          <a:srcRect/>
          <a:stretch>
            <a:fillRect/>
          </a:stretch>
        </p:blipFill>
        <p:spPr bwMode="auto">
          <a:xfrm>
            <a:off x="395288" y="1411288"/>
            <a:ext cx="4576762" cy="4678362"/>
          </a:xfrm>
          <a:prstGeom prst="rect">
            <a:avLst/>
          </a:prstGeom>
          <a:noFill/>
          <a:ln w="50800">
            <a:solidFill>
              <a:srgbClr val="FF9900"/>
            </a:solidFill>
            <a:miter lim="800000"/>
            <a:headEnd/>
            <a:tailEnd/>
          </a:ln>
        </p:spPr>
      </p:pic>
      <p:pic>
        <p:nvPicPr>
          <p:cNvPr id="22532" name="Immagine 6" descr="WP_20160528_11_30_21_Pro.jpg"/>
          <p:cNvPicPr>
            <a:picLocks noChangeAspect="1" noChangeArrowheads="1"/>
          </p:cNvPicPr>
          <p:nvPr/>
        </p:nvPicPr>
        <p:blipFill>
          <a:blip r:embed="rId3" cstate="print"/>
          <a:srcRect/>
          <a:stretch>
            <a:fillRect/>
          </a:stretch>
        </p:blipFill>
        <p:spPr bwMode="auto">
          <a:xfrm>
            <a:off x="5638800" y="2779713"/>
            <a:ext cx="2419350" cy="2519362"/>
          </a:xfrm>
          <a:prstGeom prst="rect">
            <a:avLst/>
          </a:prstGeom>
          <a:noFill/>
          <a:ln w="38100">
            <a:solidFill>
              <a:srgbClr val="FF66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0" descr="WP_20160528_11_38_21_Pro.jpg"/>
          <p:cNvPicPr>
            <a:picLocks noChangeAspect="1" noChangeArrowheads="1"/>
          </p:cNvPicPr>
          <p:nvPr/>
        </p:nvPicPr>
        <p:blipFill>
          <a:blip r:embed="rId2" cstate="print"/>
          <a:srcRect/>
          <a:stretch>
            <a:fillRect/>
          </a:stretch>
        </p:blipFill>
        <p:spPr bwMode="auto">
          <a:xfrm>
            <a:off x="611188" y="762000"/>
            <a:ext cx="3600450" cy="3203575"/>
          </a:xfrm>
          <a:prstGeom prst="rect">
            <a:avLst/>
          </a:prstGeom>
          <a:noFill/>
          <a:ln w="50800">
            <a:solidFill>
              <a:srgbClr val="66FFFF"/>
            </a:solidFill>
            <a:miter lim="800000"/>
            <a:headEnd/>
            <a:tailEnd/>
          </a:ln>
        </p:spPr>
      </p:pic>
      <p:pic>
        <p:nvPicPr>
          <p:cNvPr id="23555" name="Immagine 7" descr="WP_20160528_11_35_24_Pro.jpg"/>
          <p:cNvPicPr>
            <a:picLocks noChangeAspect="1" noChangeArrowheads="1"/>
          </p:cNvPicPr>
          <p:nvPr/>
        </p:nvPicPr>
        <p:blipFill>
          <a:blip r:embed="rId3" cstate="print"/>
          <a:srcRect/>
          <a:stretch>
            <a:fillRect/>
          </a:stretch>
        </p:blipFill>
        <p:spPr bwMode="auto">
          <a:xfrm rot="313239">
            <a:off x="4643438" y="836613"/>
            <a:ext cx="3654425" cy="5257800"/>
          </a:xfrm>
          <a:prstGeom prst="rect">
            <a:avLst/>
          </a:prstGeom>
          <a:noFill/>
          <a:ln w="50800">
            <a:solidFill>
              <a:srgbClr val="FF99CC"/>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11188" y="476250"/>
            <a:ext cx="7632700" cy="641350"/>
          </a:xfrm>
          <a:prstGeom prst="rect">
            <a:avLst/>
          </a:prstGeom>
          <a:noFill/>
          <a:ln w="9525">
            <a:noFill/>
            <a:miter lim="800000"/>
            <a:headEnd/>
            <a:tailEnd/>
          </a:ln>
        </p:spPr>
        <p:txBody>
          <a:bodyPr>
            <a:spAutoFit/>
          </a:bodyPr>
          <a:lstStyle/>
          <a:p>
            <a:pPr algn="ctr"/>
            <a:r>
              <a:rPr lang="it-IT" b="1">
                <a:latin typeface="Times New Roman" pitchFamily="18" charset="0"/>
              </a:rPr>
              <a:t>RICOMPONI IL SISTEMA METRICO DECIMALE </a:t>
            </a:r>
          </a:p>
          <a:p>
            <a:pPr algn="ctr"/>
            <a:r>
              <a:rPr lang="it-IT" b="1">
                <a:latin typeface="Times New Roman" pitchFamily="18" charset="0"/>
              </a:rPr>
              <a:t>E POSIZIONA LA CIFRA AL POSTO GIUSTO</a:t>
            </a:r>
          </a:p>
        </p:txBody>
      </p:sp>
      <p:sp>
        <p:nvSpPr>
          <p:cNvPr id="4099" name="Text Box 5"/>
          <p:cNvSpPr txBox="1">
            <a:spLocks noChangeArrowheads="1"/>
          </p:cNvSpPr>
          <p:nvPr/>
        </p:nvSpPr>
        <p:spPr bwMode="auto">
          <a:xfrm>
            <a:off x="539750" y="1052513"/>
            <a:ext cx="7993063" cy="1465262"/>
          </a:xfrm>
          <a:prstGeom prst="rect">
            <a:avLst/>
          </a:prstGeom>
          <a:noFill/>
          <a:ln w="9525">
            <a:noFill/>
            <a:miter lim="800000"/>
            <a:headEnd/>
            <a:tailEnd/>
          </a:ln>
        </p:spPr>
        <p:txBody>
          <a:bodyPr>
            <a:spAutoFit/>
          </a:bodyPr>
          <a:lstStyle/>
          <a:p>
            <a:pPr algn="ctr"/>
            <a:r>
              <a:rPr lang="it-IT">
                <a:latin typeface="Times New Roman" pitchFamily="18" charset="0"/>
              </a:rPr>
              <a:t>I bambini divisi in due squadre: nella prima prova dovevano ricomporre il sistema metrico decimale nel minor tempo possibile, mentre nella prova successiva l'insegnante chiamava ad esempio 709 dg oppure 125 m, i bambini dovevano disporre le tesserine delle cifre al posto giusto. Chi eseguiva bene e nel minor tempo possibile vinceva la prova</a:t>
            </a:r>
          </a:p>
        </p:txBody>
      </p:sp>
      <p:pic>
        <p:nvPicPr>
          <p:cNvPr id="4100" name="Immagine 43"/>
          <p:cNvPicPr>
            <a:picLocks noChangeAspect="1" noChangeArrowheads="1"/>
          </p:cNvPicPr>
          <p:nvPr/>
        </p:nvPicPr>
        <p:blipFill>
          <a:blip r:embed="rId2" cstate="print"/>
          <a:srcRect/>
          <a:stretch>
            <a:fillRect/>
          </a:stretch>
        </p:blipFill>
        <p:spPr bwMode="auto">
          <a:xfrm>
            <a:off x="250825" y="2565400"/>
            <a:ext cx="4067175" cy="2282825"/>
          </a:xfrm>
          <a:prstGeom prst="rect">
            <a:avLst/>
          </a:prstGeom>
          <a:noFill/>
          <a:ln w="76200">
            <a:solidFill>
              <a:schemeClr val="bg2"/>
            </a:solidFill>
            <a:miter lim="800000"/>
            <a:headEnd/>
            <a:tailEnd/>
          </a:ln>
        </p:spPr>
      </p:pic>
      <p:pic>
        <p:nvPicPr>
          <p:cNvPr id="4101" name="Immagine 46"/>
          <p:cNvPicPr>
            <a:picLocks noChangeAspect="1" noChangeArrowheads="1"/>
          </p:cNvPicPr>
          <p:nvPr/>
        </p:nvPicPr>
        <p:blipFill>
          <a:blip r:embed="rId3" cstate="print"/>
          <a:srcRect/>
          <a:stretch>
            <a:fillRect/>
          </a:stretch>
        </p:blipFill>
        <p:spPr bwMode="auto">
          <a:xfrm>
            <a:off x="5148263" y="2565400"/>
            <a:ext cx="3743325" cy="2101850"/>
          </a:xfrm>
          <a:prstGeom prst="rect">
            <a:avLst/>
          </a:prstGeom>
          <a:noFill/>
          <a:ln w="50800">
            <a:solidFill>
              <a:srgbClr val="00FFFF"/>
            </a:solidFill>
            <a:miter lim="800000"/>
            <a:headEnd/>
            <a:tailEnd/>
          </a:ln>
        </p:spPr>
      </p:pic>
      <p:pic>
        <p:nvPicPr>
          <p:cNvPr id="4102" name="Picture 8"/>
          <p:cNvPicPr>
            <a:picLocks noChangeAspect="1" noChangeArrowheads="1"/>
          </p:cNvPicPr>
          <p:nvPr/>
        </p:nvPicPr>
        <p:blipFill>
          <a:blip r:embed="rId4" cstate="print"/>
          <a:srcRect/>
          <a:stretch>
            <a:fillRect/>
          </a:stretch>
        </p:blipFill>
        <p:spPr bwMode="auto">
          <a:xfrm rot="749348">
            <a:off x="468313" y="4076700"/>
            <a:ext cx="3924300" cy="2203450"/>
          </a:xfrm>
          <a:prstGeom prst="rect">
            <a:avLst/>
          </a:prstGeom>
          <a:noFill/>
          <a:ln w="38100">
            <a:solidFill>
              <a:srgbClr val="3366FF"/>
            </a:solidFill>
            <a:miter lim="800000"/>
            <a:headEnd/>
            <a:tailEnd/>
          </a:ln>
        </p:spPr>
      </p:pic>
      <p:pic>
        <p:nvPicPr>
          <p:cNvPr id="4103" name="Picture 9"/>
          <p:cNvPicPr>
            <a:picLocks noChangeAspect="1" noChangeArrowheads="1"/>
          </p:cNvPicPr>
          <p:nvPr/>
        </p:nvPicPr>
        <p:blipFill>
          <a:blip r:embed="rId5" cstate="print"/>
          <a:srcRect/>
          <a:stretch>
            <a:fillRect/>
          </a:stretch>
        </p:blipFill>
        <p:spPr bwMode="auto">
          <a:xfrm rot="-617454">
            <a:off x="5219700" y="4437063"/>
            <a:ext cx="3563938" cy="2000250"/>
          </a:xfrm>
          <a:prstGeom prst="rect">
            <a:avLst/>
          </a:prstGeom>
          <a:noFill/>
          <a:ln w="38100">
            <a:solidFill>
              <a:srgbClr val="0000FF"/>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339975" y="476250"/>
            <a:ext cx="3168650" cy="366713"/>
          </a:xfrm>
          <a:prstGeom prst="rect">
            <a:avLst/>
          </a:prstGeom>
          <a:noFill/>
          <a:ln w="9525">
            <a:noFill/>
            <a:miter lim="800000"/>
            <a:headEnd/>
            <a:tailEnd/>
          </a:ln>
        </p:spPr>
        <p:txBody>
          <a:bodyPr>
            <a:spAutoFit/>
          </a:bodyPr>
          <a:lstStyle/>
          <a:p>
            <a:pPr algn="ctr">
              <a:spcBef>
                <a:spcPct val="50000"/>
              </a:spcBef>
            </a:pPr>
            <a:r>
              <a:rPr lang="it-IT" b="1">
                <a:latin typeface="Century Schoolbook" pitchFamily="18" charset="0"/>
              </a:rPr>
              <a:t>C.Urbani</a:t>
            </a:r>
          </a:p>
        </p:txBody>
      </p:sp>
      <p:pic>
        <p:nvPicPr>
          <p:cNvPr id="5123" name="Picture 5" descr="223"/>
          <p:cNvPicPr>
            <a:picLocks noChangeAspect="1" noChangeArrowheads="1"/>
          </p:cNvPicPr>
          <p:nvPr/>
        </p:nvPicPr>
        <p:blipFill>
          <a:blip r:embed="rId2" cstate="print"/>
          <a:srcRect/>
          <a:stretch>
            <a:fillRect/>
          </a:stretch>
        </p:blipFill>
        <p:spPr bwMode="auto">
          <a:xfrm rot="-256017">
            <a:off x="395288" y="981075"/>
            <a:ext cx="5048250" cy="2857500"/>
          </a:xfrm>
          <a:prstGeom prst="rect">
            <a:avLst/>
          </a:prstGeom>
          <a:noFill/>
          <a:ln w="38100">
            <a:solidFill>
              <a:srgbClr val="FF0000"/>
            </a:solidFill>
            <a:miter lim="800000"/>
            <a:headEnd/>
            <a:tailEnd/>
          </a:ln>
        </p:spPr>
      </p:pic>
      <p:sp>
        <p:nvSpPr>
          <p:cNvPr id="5124" name="Text Box 6"/>
          <p:cNvSpPr txBox="1">
            <a:spLocks noChangeArrowheads="1"/>
          </p:cNvSpPr>
          <p:nvPr/>
        </p:nvSpPr>
        <p:spPr bwMode="auto">
          <a:xfrm>
            <a:off x="5795963" y="333375"/>
            <a:ext cx="2376487" cy="2563813"/>
          </a:xfrm>
          <a:prstGeom prst="rect">
            <a:avLst/>
          </a:prstGeom>
          <a:noFill/>
          <a:ln w="9525">
            <a:noFill/>
            <a:miter lim="800000"/>
            <a:headEnd/>
            <a:tailEnd/>
          </a:ln>
        </p:spPr>
        <p:txBody>
          <a:bodyPr>
            <a:spAutoFit/>
          </a:bodyPr>
          <a:lstStyle/>
          <a:p>
            <a:pPr algn="ctr"/>
            <a:r>
              <a:rPr lang="it-IT" altLang="zh-TW">
                <a:latin typeface="Times New Roman" pitchFamily="18" charset="0"/>
              </a:rPr>
              <a:t>Tre cerchi di colore diverso sono allineati sul pavimento, lontani dalla linea di partenza. Il cerchio verde rappresenta le centinaia, il cerchio in mezzo (rosso) le decine, il cerchio blu le unità. </a:t>
            </a:r>
            <a:endParaRPr lang="it-IT">
              <a:latin typeface="Times New Roman" pitchFamily="18" charset="0"/>
            </a:endParaRPr>
          </a:p>
        </p:txBody>
      </p:sp>
      <p:sp>
        <p:nvSpPr>
          <p:cNvPr id="5125" name="Text Box 7"/>
          <p:cNvSpPr txBox="1">
            <a:spLocks noChangeArrowheads="1"/>
          </p:cNvSpPr>
          <p:nvPr/>
        </p:nvSpPr>
        <p:spPr bwMode="auto">
          <a:xfrm>
            <a:off x="468313" y="4149725"/>
            <a:ext cx="2879725" cy="2976563"/>
          </a:xfrm>
          <a:prstGeom prst="rect">
            <a:avLst/>
          </a:prstGeom>
          <a:noFill/>
          <a:ln w="9525">
            <a:noFill/>
            <a:miter lim="800000"/>
            <a:headEnd/>
            <a:tailEnd/>
          </a:ln>
        </p:spPr>
        <p:txBody>
          <a:bodyPr>
            <a:spAutoFit/>
          </a:bodyPr>
          <a:lstStyle/>
          <a:p>
            <a:pPr algn="ctr"/>
            <a:r>
              <a:rPr lang="it-IT" altLang="zh-TW">
                <a:latin typeface="Times New Roman" pitchFamily="18" charset="0"/>
              </a:rPr>
              <a:t>Ad ogni bambino viene assegnato un numero da 0 a 9. </a:t>
            </a:r>
          </a:p>
          <a:p>
            <a:pPr algn="ctr"/>
            <a:r>
              <a:rPr lang="it-IT" altLang="zh-TW">
                <a:latin typeface="Times New Roman" pitchFamily="18" charset="0"/>
              </a:rPr>
              <a:t>L'insegnante chiama un numero composto da tre cifre  e i bambini vanno a disporsi di corsa nei cerchi rispettando il valore posizionale del numero. </a:t>
            </a:r>
            <a:endParaRPr lang="it-IT">
              <a:latin typeface="Times New Roman" pitchFamily="18" charset="0"/>
            </a:endParaRPr>
          </a:p>
          <a:p>
            <a:pPr>
              <a:spcBef>
                <a:spcPct val="50000"/>
              </a:spcBef>
            </a:pPr>
            <a:endParaRPr lang="it-IT">
              <a:latin typeface="Times New Roman" pitchFamily="18" charset="0"/>
            </a:endParaRPr>
          </a:p>
        </p:txBody>
      </p:sp>
      <p:pic>
        <p:nvPicPr>
          <p:cNvPr id="5126" name="Picture 8" descr="Windows Phone_20151120_011 copia"/>
          <p:cNvPicPr>
            <a:picLocks noChangeAspect="1" noChangeArrowheads="1"/>
          </p:cNvPicPr>
          <p:nvPr/>
        </p:nvPicPr>
        <p:blipFill>
          <a:blip r:embed="rId3" cstate="print"/>
          <a:srcRect/>
          <a:stretch>
            <a:fillRect/>
          </a:stretch>
        </p:blipFill>
        <p:spPr bwMode="auto">
          <a:xfrm rot="649381">
            <a:off x="3492500" y="3500438"/>
            <a:ext cx="5067300" cy="2857500"/>
          </a:xfrm>
          <a:prstGeom prst="rect">
            <a:avLst/>
          </a:prstGeom>
          <a:noFill/>
          <a:ln w="50800">
            <a:solidFill>
              <a:schemeClr val="folHlink"/>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sz="quarter" idx="1"/>
          </p:nvPr>
        </p:nvSpPr>
        <p:spPr>
          <a:xfrm>
            <a:off x="539750" y="333375"/>
            <a:ext cx="7467600" cy="935038"/>
          </a:xfrm>
        </p:spPr>
        <p:txBody>
          <a:bodyPr/>
          <a:lstStyle/>
          <a:p>
            <a:pPr algn="ctr" eaLnBrk="1" hangingPunct="1">
              <a:lnSpc>
                <a:spcPct val="80000"/>
              </a:lnSpc>
              <a:buFont typeface="Wingdings" pitchFamily="2" charset="2"/>
              <a:buNone/>
            </a:pPr>
            <a:r>
              <a:rPr lang="it-IT" sz="1800" smtClean="0"/>
              <a:t> </a:t>
            </a:r>
            <a:r>
              <a:rPr lang="it-IT" sz="1800" smtClean="0">
                <a:latin typeface="Times New Roman" pitchFamily="18" charset="0"/>
              </a:rPr>
              <a:t>I bambini vengono disposti in due squadre. Di fronte ai bambini a circa l0m di distanza si trovano tre cerchi per ogni squadra. Il primo a destra rappresenta le unità, quello centrale le decine, il terzo a sinistra le centinaia</a:t>
            </a:r>
            <a:r>
              <a:rPr lang="it-IT" sz="1800" smtClean="0"/>
              <a:t> </a:t>
            </a:r>
          </a:p>
        </p:txBody>
      </p:sp>
      <p:pic>
        <p:nvPicPr>
          <p:cNvPr id="6147" name="Picture 5" descr="251"/>
          <p:cNvPicPr>
            <a:picLocks noChangeAspect="1" noChangeArrowheads="1"/>
          </p:cNvPicPr>
          <p:nvPr/>
        </p:nvPicPr>
        <p:blipFill>
          <a:blip r:embed="rId2" cstate="print"/>
          <a:srcRect/>
          <a:stretch>
            <a:fillRect/>
          </a:stretch>
        </p:blipFill>
        <p:spPr bwMode="auto">
          <a:xfrm>
            <a:off x="611188" y="1341438"/>
            <a:ext cx="5019675" cy="2847975"/>
          </a:xfrm>
          <a:prstGeom prst="rect">
            <a:avLst/>
          </a:prstGeom>
          <a:noFill/>
          <a:ln w="38100">
            <a:solidFill>
              <a:srgbClr val="66FFCC"/>
            </a:solidFill>
            <a:miter lim="800000"/>
            <a:headEnd/>
            <a:tailEnd/>
          </a:ln>
        </p:spPr>
      </p:pic>
      <p:sp>
        <p:nvSpPr>
          <p:cNvPr id="6148" name="Text Box 6"/>
          <p:cNvSpPr txBox="1">
            <a:spLocks noChangeArrowheads="1"/>
          </p:cNvSpPr>
          <p:nvPr/>
        </p:nvSpPr>
        <p:spPr bwMode="auto">
          <a:xfrm>
            <a:off x="6011863" y="1341438"/>
            <a:ext cx="2520950" cy="2014537"/>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L'insegnante propone un numero, i bambini coinvolti cercano le cifre  adatte (in base al colore) tra quelle disposte a terra  e  lo vanno a formare negli appositi cerchi.</a:t>
            </a:r>
          </a:p>
        </p:txBody>
      </p:sp>
      <p:sp>
        <p:nvSpPr>
          <p:cNvPr id="6149" name="Text Box 7"/>
          <p:cNvSpPr txBox="1">
            <a:spLocks noChangeArrowheads="1"/>
          </p:cNvSpPr>
          <p:nvPr/>
        </p:nvSpPr>
        <p:spPr bwMode="auto">
          <a:xfrm>
            <a:off x="539750" y="4581525"/>
            <a:ext cx="2808288" cy="1328738"/>
          </a:xfrm>
          <a:prstGeom prst="rect">
            <a:avLst/>
          </a:prstGeom>
          <a:noFill/>
          <a:ln w="9525">
            <a:noFill/>
            <a:miter lim="800000"/>
            <a:headEnd/>
            <a:tailEnd/>
          </a:ln>
        </p:spPr>
        <p:txBody>
          <a:bodyPr>
            <a:spAutoFit/>
          </a:bodyPr>
          <a:lstStyle/>
          <a:p>
            <a:pPr algn="ctr">
              <a:spcBef>
                <a:spcPts val="600"/>
              </a:spcBef>
              <a:buClr>
                <a:schemeClr val="accent1"/>
              </a:buClr>
              <a:buSzPct val="70000"/>
              <a:buFont typeface="Wingdings" pitchFamily="2" charset="2"/>
              <a:buNone/>
            </a:pPr>
            <a:r>
              <a:rPr lang="it-IT">
                <a:latin typeface="Times New Roman" pitchFamily="18" charset="0"/>
              </a:rPr>
              <a:t>Un punto viene assegnato alla squadra che per prima si posiziona giustamente</a:t>
            </a:r>
            <a:r>
              <a:rPr lang="it-IT"/>
              <a:t>.</a:t>
            </a:r>
          </a:p>
          <a:p>
            <a:pPr>
              <a:spcBef>
                <a:spcPct val="50000"/>
              </a:spcBef>
            </a:pPr>
            <a:endParaRPr lang="it-IT"/>
          </a:p>
        </p:txBody>
      </p:sp>
      <p:pic>
        <p:nvPicPr>
          <p:cNvPr id="6150" name="Picture 8" descr="Windows Phone_20151120_008"/>
          <p:cNvPicPr>
            <a:picLocks noChangeAspect="1" noChangeArrowheads="1"/>
          </p:cNvPicPr>
          <p:nvPr/>
        </p:nvPicPr>
        <p:blipFill>
          <a:blip r:embed="rId3" cstate="print"/>
          <a:srcRect/>
          <a:stretch>
            <a:fillRect/>
          </a:stretch>
        </p:blipFill>
        <p:spPr bwMode="auto">
          <a:xfrm>
            <a:off x="3708400" y="3789363"/>
            <a:ext cx="5067300" cy="2857500"/>
          </a:xfrm>
          <a:prstGeom prst="rect">
            <a:avLst/>
          </a:prstGeom>
          <a:noFill/>
          <a:ln w="38100">
            <a:solidFill>
              <a:srgbClr val="66FFCC"/>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23850" y="333375"/>
            <a:ext cx="3311525" cy="2838450"/>
          </a:xfrm>
          <a:prstGeom prst="rect">
            <a:avLst/>
          </a:prstGeom>
          <a:noFill/>
          <a:ln w="9525">
            <a:noFill/>
            <a:miter lim="800000"/>
            <a:headEnd/>
            <a:tailEnd/>
          </a:ln>
        </p:spPr>
        <p:txBody>
          <a:bodyPr>
            <a:spAutoFit/>
          </a:bodyPr>
          <a:lstStyle/>
          <a:p>
            <a:pPr>
              <a:spcBef>
                <a:spcPct val="50000"/>
              </a:spcBef>
            </a:pPr>
            <a:r>
              <a:rPr lang="it-IT" altLang="zh-TW">
                <a:latin typeface="Times New Roman" pitchFamily="18" charset="0"/>
              </a:rPr>
              <a:t>I bambini, divisi in due  squadre, sono posti in fila di fronte ad un cesto contenente molti tubi colorati di diverse dimensioni e colori. Procedendo a staffetta, vanno  a prendere un tubo alla volta  e lo portano in uno scatolone  che si trova dai compagni vicino al punto di partenza</a:t>
            </a:r>
            <a:endParaRPr lang="it-IT"/>
          </a:p>
        </p:txBody>
      </p:sp>
      <p:pic>
        <p:nvPicPr>
          <p:cNvPr id="7171" name="Picture 5" descr="217"/>
          <p:cNvPicPr>
            <a:picLocks noChangeAspect="1" noChangeArrowheads="1"/>
          </p:cNvPicPr>
          <p:nvPr/>
        </p:nvPicPr>
        <p:blipFill>
          <a:blip r:embed="rId2" cstate="print"/>
          <a:srcRect/>
          <a:stretch>
            <a:fillRect/>
          </a:stretch>
        </p:blipFill>
        <p:spPr bwMode="auto">
          <a:xfrm rot="218453">
            <a:off x="3851275" y="476250"/>
            <a:ext cx="4608513" cy="2586038"/>
          </a:xfrm>
          <a:prstGeom prst="rect">
            <a:avLst/>
          </a:prstGeom>
          <a:noFill/>
          <a:ln w="50800">
            <a:solidFill>
              <a:srgbClr val="CC99FF"/>
            </a:solidFill>
            <a:miter lim="800000"/>
            <a:headEnd/>
            <a:tailEnd/>
          </a:ln>
        </p:spPr>
      </p:pic>
      <p:pic>
        <p:nvPicPr>
          <p:cNvPr id="7172" name="Picture 6" descr="Windows Phone_20151120_003"/>
          <p:cNvPicPr>
            <a:picLocks noChangeAspect="1" noChangeArrowheads="1"/>
          </p:cNvPicPr>
          <p:nvPr/>
        </p:nvPicPr>
        <p:blipFill>
          <a:blip r:embed="rId3" cstate="print"/>
          <a:srcRect/>
          <a:stretch>
            <a:fillRect/>
          </a:stretch>
        </p:blipFill>
        <p:spPr bwMode="auto">
          <a:xfrm>
            <a:off x="250825" y="3500438"/>
            <a:ext cx="5329238" cy="2998787"/>
          </a:xfrm>
          <a:prstGeom prst="rect">
            <a:avLst/>
          </a:prstGeom>
          <a:noFill/>
          <a:ln w="50800">
            <a:solidFill>
              <a:srgbClr val="800080"/>
            </a:solidFill>
            <a:miter lim="800000"/>
            <a:headEnd/>
            <a:tailEnd/>
          </a:ln>
        </p:spPr>
      </p:pic>
      <p:sp>
        <p:nvSpPr>
          <p:cNvPr id="7173" name="Text Box 7"/>
          <p:cNvSpPr txBox="1">
            <a:spLocks noChangeArrowheads="1"/>
          </p:cNvSpPr>
          <p:nvPr/>
        </p:nvSpPr>
        <p:spPr bwMode="auto">
          <a:xfrm>
            <a:off x="6011863" y="3141663"/>
            <a:ext cx="2663825" cy="2563812"/>
          </a:xfrm>
          <a:prstGeom prst="rect">
            <a:avLst/>
          </a:prstGeom>
          <a:noFill/>
          <a:ln w="9525">
            <a:noFill/>
            <a:miter lim="800000"/>
            <a:headEnd/>
            <a:tailEnd/>
          </a:ln>
        </p:spPr>
        <p:txBody>
          <a:bodyPr>
            <a:spAutoFit/>
          </a:bodyPr>
          <a:lstStyle/>
          <a:p>
            <a:pPr>
              <a:spcBef>
                <a:spcPct val="50000"/>
              </a:spcBef>
            </a:pPr>
            <a:r>
              <a:rPr lang="it-IT" altLang="zh-TW">
                <a:latin typeface="Times New Roman" pitchFamily="18" charset="0"/>
              </a:rPr>
              <a:t>Ogni dieci tubi  il bambino successivo deve  cambiare il colore del tubo (prima il blu delle unità poi il rosso delle decine e infine il verde del centinaio).  Vince la squadra che arriva prima al centinaio senza fare errori</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979613" y="333375"/>
            <a:ext cx="4537075" cy="366713"/>
          </a:xfrm>
          <a:prstGeom prst="rect">
            <a:avLst/>
          </a:prstGeom>
          <a:noFill/>
          <a:ln w="9525">
            <a:noFill/>
            <a:miter lim="800000"/>
            <a:headEnd/>
            <a:tailEnd/>
          </a:ln>
        </p:spPr>
        <p:txBody>
          <a:bodyPr>
            <a:spAutoFit/>
          </a:bodyPr>
          <a:lstStyle/>
          <a:p>
            <a:pPr algn="ctr">
              <a:spcBef>
                <a:spcPct val="50000"/>
              </a:spcBef>
            </a:pPr>
            <a:r>
              <a:rPr lang="it-IT" b="1"/>
              <a:t>CLASSI QUARTE</a:t>
            </a:r>
          </a:p>
        </p:txBody>
      </p:sp>
      <p:sp>
        <p:nvSpPr>
          <p:cNvPr id="8195" name="Text Box 5"/>
          <p:cNvSpPr txBox="1">
            <a:spLocks noChangeArrowheads="1"/>
          </p:cNvSpPr>
          <p:nvPr/>
        </p:nvSpPr>
        <p:spPr bwMode="auto">
          <a:xfrm>
            <a:off x="2700338" y="981075"/>
            <a:ext cx="3025775" cy="366713"/>
          </a:xfrm>
          <a:prstGeom prst="rect">
            <a:avLst/>
          </a:prstGeom>
          <a:noFill/>
          <a:ln w="9525">
            <a:noFill/>
            <a:miter lim="800000"/>
            <a:headEnd/>
            <a:tailEnd/>
          </a:ln>
        </p:spPr>
        <p:txBody>
          <a:bodyPr>
            <a:spAutoFit/>
          </a:bodyPr>
          <a:lstStyle/>
          <a:p>
            <a:pPr algn="ctr">
              <a:spcBef>
                <a:spcPct val="50000"/>
              </a:spcBef>
            </a:pPr>
            <a:r>
              <a:rPr lang="it-IT" b="1"/>
              <a:t>C. Urbani</a:t>
            </a:r>
          </a:p>
        </p:txBody>
      </p:sp>
      <p:pic>
        <p:nvPicPr>
          <p:cNvPr id="8196" name="Immagine 7" descr="C:\Users\Gabriele\Desktop\MEASTRA GIGLIOLA\mate-gin\DSCN5844.JPG"/>
          <p:cNvPicPr>
            <a:picLocks noChangeAspect="1" noChangeArrowheads="1"/>
          </p:cNvPicPr>
          <p:nvPr/>
        </p:nvPicPr>
        <p:blipFill>
          <a:blip r:embed="rId2" cstate="print"/>
          <a:srcRect/>
          <a:stretch>
            <a:fillRect/>
          </a:stretch>
        </p:blipFill>
        <p:spPr bwMode="auto">
          <a:xfrm>
            <a:off x="395288" y="1484313"/>
            <a:ext cx="3455987" cy="1947862"/>
          </a:xfrm>
          <a:prstGeom prst="rect">
            <a:avLst/>
          </a:prstGeom>
          <a:noFill/>
          <a:ln w="38100">
            <a:solidFill>
              <a:srgbClr val="008000"/>
            </a:solidFill>
            <a:miter lim="800000"/>
            <a:headEnd/>
            <a:tailEnd/>
          </a:ln>
        </p:spPr>
      </p:pic>
      <p:sp>
        <p:nvSpPr>
          <p:cNvPr id="8197" name="Text Box 7"/>
          <p:cNvSpPr txBox="1">
            <a:spLocks noChangeArrowheads="1"/>
          </p:cNvSpPr>
          <p:nvPr/>
        </p:nvSpPr>
        <p:spPr bwMode="auto">
          <a:xfrm>
            <a:off x="4787900" y="1341438"/>
            <a:ext cx="3384550" cy="173990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La classe viene divisa in due squadre, la maestra assegna ad ognuno un numero corrispondente al risultato delle tabelline, poi gli alunni si dispongono in linea ed in ordine di risultati sparso.</a:t>
            </a:r>
          </a:p>
        </p:txBody>
      </p:sp>
      <p:sp>
        <p:nvSpPr>
          <p:cNvPr id="8198" name="Text Box 8"/>
          <p:cNvSpPr txBox="1">
            <a:spLocks noChangeArrowheads="1"/>
          </p:cNvSpPr>
          <p:nvPr/>
        </p:nvSpPr>
        <p:spPr bwMode="auto">
          <a:xfrm>
            <a:off x="468313" y="4005263"/>
            <a:ext cx="2879725" cy="2014537"/>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La maestra chiama domandando le tabelline ed gli alunni che hanno il risultato giusto, corrono a prendere il fazzoletto. Vince la squadra che totalizza più punti.</a:t>
            </a:r>
          </a:p>
        </p:txBody>
      </p:sp>
      <p:pic>
        <p:nvPicPr>
          <p:cNvPr id="8199" name="Immagine 8" descr="C:\Users\Gabriele\Desktop\MEASTRA GIGLIOLA\mate-gin\DSCN5833.JPG"/>
          <p:cNvPicPr>
            <a:picLocks noChangeAspect="1" noChangeArrowheads="1"/>
          </p:cNvPicPr>
          <p:nvPr/>
        </p:nvPicPr>
        <p:blipFill>
          <a:blip r:embed="rId3" cstate="print"/>
          <a:srcRect/>
          <a:stretch>
            <a:fillRect/>
          </a:stretch>
        </p:blipFill>
        <p:spPr bwMode="auto">
          <a:xfrm rot="438382">
            <a:off x="3419475" y="3860800"/>
            <a:ext cx="4837113" cy="2619375"/>
          </a:xfrm>
          <a:prstGeom prst="rect">
            <a:avLst/>
          </a:prstGeom>
          <a:noFill/>
          <a:ln w="38100">
            <a:solidFill>
              <a:srgbClr val="0000FF"/>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276600" y="404813"/>
            <a:ext cx="2232025" cy="366712"/>
          </a:xfrm>
          <a:prstGeom prst="rect">
            <a:avLst/>
          </a:prstGeom>
          <a:noFill/>
          <a:ln w="9525">
            <a:noFill/>
            <a:miter lim="800000"/>
            <a:headEnd/>
            <a:tailEnd/>
          </a:ln>
        </p:spPr>
        <p:txBody>
          <a:bodyPr>
            <a:spAutoFit/>
          </a:bodyPr>
          <a:lstStyle/>
          <a:p>
            <a:pPr algn="ctr">
              <a:spcBef>
                <a:spcPct val="50000"/>
              </a:spcBef>
            </a:pPr>
            <a:r>
              <a:rPr lang="it-IT" b="1"/>
              <a:t>A. Frank</a:t>
            </a:r>
          </a:p>
        </p:txBody>
      </p:sp>
      <p:sp>
        <p:nvSpPr>
          <p:cNvPr id="9219" name="Text Box 5"/>
          <p:cNvSpPr txBox="1">
            <a:spLocks noChangeArrowheads="1"/>
          </p:cNvSpPr>
          <p:nvPr/>
        </p:nvSpPr>
        <p:spPr bwMode="auto">
          <a:xfrm>
            <a:off x="827088" y="836613"/>
            <a:ext cx="6985000" cy="641350"/>
          </a:xfrm>
          <a:prstGeom prst="rect">
            <a:avLst/>
          </a:prstGeom>
          <a:noFill/>
          <a:ln w="9525">
            <a:noFill/>
            <a:miter lim="800000"/>
            <a:headEnd/>
            <a:tailEnd/>
          </a:ln>
        </p:spPr>
        <p:txBody>
          <a:bodyPr>
            <a:spAutoFit/>
          </a:bodyPr>
          <a:lstStyle/>
          <a:p>
            <a:pPr algn="ctr">
              <a:spcBef>
                <a:spcPct val="50000"/>
              </a:spcBef>
            </a:pPr>
            <a:r>
              <a:rPr lang="it-IT">
                <a:latin typeface="Times New Roman" pitchFamily="18" charset="0"/>
              </a:rPr>
              <a:t>Formiamo i numeri in base al colore: blu per le unità, rosso per le decine e verde per le centinaia</a:t>
            </a:r>
          </a:p>
        </p:txBody>
      </p:sp>
      <p:pic>
        <p:nvPicPr>
          <p:cNvPr id="9220" name="Picture 6" descr="GIOCANDO MATE"/>
          <p:cNvPicPr>
            <a:picLocks noChangeAspect="1" noChangeArrowheads="1"/>
          </p:cNvPicPr>
          <p:nvPr/>
        </p:nvPicPr>
        <p:blipFill>
          <a:blip r:embed="rId2" cstate="print"/>
          <a:srcRect/>
          <a:stretch>
            <a:fillRect/>
          </a:stretch>
        </p:blipFill>
        <p:spPr bwMode="auto">
          <a:xfrm>
            <a:off x="755650" y="1628775"/>
            <a:ext cx="2936875" cy="4897438"/>
          </a:xfrm>
          <a:prstGeom prst="rect">
            <a:avLst/>
          </a:prstGeom>
          <a:noFill/>
          <a:ln w="38100">
            <a:solidFill>
              <a:srgbClr val="000080"/>
            </a:solidFill>
            <a:miter lim="800000"/>
            <a:headEnd/>
            <a:tailEnd/>
          </a:ln>
        </p:spPr>
      </p:pic>
      <p:pic>
        <p:nvPicPr>
          <p:cNvPr id="9221" name="Picture 7" descr="GIOCANDO MATE"/>
          <p:cNvPicPr>
            <a:picLocks noChangeAspect="1" noChangeArrowheads="1"/>
          </p:cNvPicPr>
          <p:nvPr/>
        </p:nvPicPr>
        <p:blipFill>
          <a:blip r:embed="rId3" cstate="print"/>
          <a:srcRect/>
          <a:stretch>
            <a:fillRect/>
          </a:stretch>
        </p:blipFill>
        <p:spPr bwMode="auto">
          <a:xfrm>
            <a:off x="4932363" y="1628775"/>
            <a:ext cx="2857500" cy="4752975"/>
          </a:xfrm>
          <a:prstGeom prst="rect">
            <a:avLst/>
          </a:prstGeom>
          <a:noFill/>
          <a:ln w="38100">
            <a:solidFill>
              <a:srgbClr val="3366FF"/>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GIOCANDO MATE"/>
          <p:cNvPicPr>
            <a:picLocks noChangeAspect="1" noChangeArrowheads="1"/>
          </p:cNvPicPr>
          <p:nvPr/>
        </p:nvPicPr>
        <p:blipFill>
          <a:blip r:embed="rId2" cstate="print"/>
          <a:srcRect/>
          <a:stretch>
            <a:fillRect/>
          </a:stretch>
        </p:blipFill>
        <p:spPr bwMode="auto">
          <a:xfrm rot="-504935">
            <a:off x="971550" y="404813"/>
            <a:ext cx="2438400" cy="4681537"/>
          </a:xfrm>
          <a:prstGeom prst="rect">
            <a:avLst/>
          </a:prstGeom>
          <a:noFill/>
          <a:ln w="38100">
            <a:solidFill>
              <a:srgbClr val="FF0000"/>
            </a:solidFill>
            <a:miter lim="800000"/>
            <a:headEnd/>
            <a:tailEnd/>
          </a:ln>
        </p:spPr>
      </p:pic>
      <p:pic>
        <p:nvPicPr>
          <p:cNvPr id="10243" name="Picture 5" descr="GIOCANDO MATE"/>
          <p:cNvPicPr>
            <a:picLocks noChangeAspect="1" noChangeArrowheads="1"/>
          </p:cNvPicPr>
          <p:nvPr/>
        </p:nvPicPr>
        <p:blipFill>
          <a:blip r:embed="rId3" cstate="print"/>
          <a:srcRect/>
          <a:stretch>
            <a:fillRect/>
          </a:stretch>
        </p:blipFill>
        <p:spPr bwMode="auto">
          <a:xfrm rot="363684">
            <a:off x="4427538" y="692150"/>
            <a:ext cx="3660775" cy="4176713"/>
          </a:xfrm>
          <a:prstGeom prst="rect">
            <a:avLst/>
          </a:prstGeom>
          <a:noFill/>
          <a:ln w="38100">
            <a:solidFill>
              <a:srgbClr val="FF0000"/>
            </a:solidFill>
            <a:miter lim="800000"/>
            <a:headEnd/>
            <a:tailEnd/>
          </a:ln>
        </p:spPr>
      </p:pic>
      <p:sp>
        <p:nvSpPr>
          <p:cNvPr id="10244" name="Text Box 6"/>
          <p:cNvSpPr txBox="1">
            <a:spLocks noChangeArrowheads="1"/>
          </p:cNvSpPr>
          <p:nvPr/>
        </p:nvSpPr>
        <p:spPr bwMode="auto">
          <a:xfrm>
            <a:off x="539750" y="5373688"/>
            <a:ext cx="6985000" cy="366712"/>
          </a:xfrm>
          <a:prstGeom prst="rect">
            <a:avLst/>
          </a:prstGeom>
          <a:noFill/>
          <a:ln w="9525">
            <a:noFill/>
            <a:miter lim="800000"/>
            <a:headEnd/>
            <a:tailEnd/>
          </a:ln>
        </p:spPr>
        <p:txBody>
          <a:bodyPr>
            <a:spAutoFit/>
          </a:bodyPr>
          <a:lstStyle/>
          <a:p>
            <a:pPr algn="ctr"/>
            <a:r>
              <a:rPr lang="it-IT">
                <a:latin typeface="Times New Roman" pitchFamily="18" charset="0"/>
              </a:rPr>
              <a:t>Disponiamoci in file e righe… per sperimentare la divisione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TotalTime>
  <Words>862</Words>
  <Application>Microsoft Office PowerPoint</Application>
  <PresentationFormat>Presentazione su schermo (4:3)</PresentationFormat>
  <Paragraphs>49</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Loggia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p:lastModifiedBy>
  <cp:revision>11</cp:revision>
  <cp:lastPrinted>1601-01-01T00:00:00Z</cp:lastPrinted>
  <dcterms:created xsi:type="dcterms:W3CDTF">1601-01-01T00:00:00Z</dcterms:created>
  <dcterms:modified xsi:type="dcterms:W3CDTF">2016-08-16T12:19:05Z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